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4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94" r:id="rId13"/>
    <p:sldId id="398" r:id="rId14"/>
    <p:sldId id="399" r:id="rId15"/>
    <p:sldId id="410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9" r:id="rId25"/>
    <p:sldId id="411" r:id="rId26"/>
    <p:sldId id="412" r:id="rId27"/>
    <p:sldId id="413" r:id="rId28"/>
    <p:sldId id="268" r:id="rId29"/>
  </p:sldIdLst>
  <p:sldSz cx="9144000" cy="5143500" type="screen16x9"/>
  <p:notesSz cx="5143500" cy="9144000"/>
  <p:embeddedFontLst>
    <p:embeddedFont>
      <p:font typeface="Arimo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Outfit Extra Bold" panose="020B0604020202020204" charset="0"/>
      <p:regular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610"/>
  </p:normalViewPr>
  <p:slideViewPr>
    <p:cSldViewPr snapToGrid="0" snapToObjects="1">
      <p:cViewPr varScale="1">
        <p:scale>
          <a:sx n="150" d="100"/>
          <a:sy n="150" d="100"/>
        </p:scale>
        <p:origin x="48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07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1CEE7-4AF8-4954-ADF1-D4E468A07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76B24A-971E-4C7F-97E6-65E7F3410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DC3975-51AD-44FD-9ABB-5265327E3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968F-39C8-43E0-8AC8-EE3531FFBA25}" type="datetimeFigureOut">
              <a:rPr lang="ru-RU" smtClean="0"/>
              <a:t>20.05.2026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50B0FF-8631-4BE8-AF74-10FF3AC0B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E6765C-7A59-4BC4-B85F-98CAC48E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042E-6F84-40AE-A566-A25C2D98CC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035614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FFDA7-5E1C-49B9-A106-08AA3DCBD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D89750-C807-4359-8D12-AD06071A1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8914F7-1D82-4EE9-AFBF-2E2BD2FE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968F-39C8-43E0-8AC8-EE3531FFBA25}" type="datetimeFigureOut">
              <a:rPr lang="ru-RU" smtClean="0"/>
              <a:t>20.05.2026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3062C-E67E-4C64-8E34-74CF97CF8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EC7DDF-8E46-477B-AD0F-1F5B88B8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042E-6F84-40AE-A566-A25C2D98CC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1506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F4E1B0-17D9-432E-BDBE-71AA799587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447F89-523A-4B50-81D8-6D8DAD8D6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709E7-7896-4920-8D90-8F356BE3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968F-39C8-43E0-8AC8-EE3531FFBA25}" type="datetimeFigureOut">
              <a:rPr lang="ru-RU" smtClean="0"/>
              <a:t>20.05.2026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97C724-900D-4216-B453-72A5C4D84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99C8F9-386D-4B2A-9A67-A76A76161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042E-6F84-40AE-A566-A25C2D98CC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601475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829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790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326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547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685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223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399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39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DEA10-4B53-4370-BD62-013DB48C5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534A71-307F-4D35-ACA2-1D4C4F67A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77FF69-3A79-4F92-ABFE-BC6E1050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968F-39C8-43E0-8AC8-EE3531FFBA25}" type="datetimeFigureOut">
              <a:rPr lang="ru-RU" smtClean="0"/>
              <a:t>20.05.2026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1ECD1A-C0AE-4947-91D2-497D827D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2077C9-C32D-41D1-909D-4BE0ADFA7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042E-6F84-40AE-A566-A25C2D98CC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595657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285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93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37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67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2CE45-05B4-49C5-9881-1044CEA3D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00EB6C-39E5-4E08-8F91-8907AE5B3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8719C2-5AF7-4F85-9A16-203A75BB4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968F-39C8-43E0-8AC8-EE3531FFBA25}" type="datetimeFigureOut">
              <a:rPr lang="ru-RU" smtClean="0"/>
              <a:t>20.05.2026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8CAF7B-B1AD-4AF6-B346-39B606A67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697CCD-8FAC-4943-8951-07BE86DA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042E-6F84-40AE-A566-A25C2D98CC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25188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ABA18-8B82-4A88-A26C-7AEBC849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AE5636-B336-43E0-B5EC-D1D25F176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907A33-8CE1-4201-845C-7D4D52B92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43B9B-C77F-4006-ADC8-85EE62673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968F-39C8-43E0-8AC8-EE3531FFBA25}" type="datetimeFigureOut">
              <a:rPr lang="ru-RU" smtClean="0"/>
              <a:t>20.05.2026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2743C7-EBAC-4430-A80C-B3EC1E105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3D92B1-2F7D-49F4-83A3-CCD204EE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042E-6F84-40AE-A566-A25C2D98CC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49017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7DF28-9AEE-49F0-95A0-56587585A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78C343-C58C-49CD-900E-4EC37330F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E19947-FB8C-4806-A1D8-BDA821870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044DF5-B909-4D2B-BB35-552F61DF83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5D8E46-5BDD-498C-AC13-0A68DA91B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78AA96-5093-4434-98BF-A0ABC66E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968F-39C8-43E0-8AC8-EE3531FFBA25}" type="datetimeFigureOut">
              <a:rPr lang="ru-RU" smtClean="0"/>
              <a:t>20.05.2026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0B3CB54-4F6A-4EAB-85DE-719F1FE4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B4435C1-B6CC-4E9B-A574-DB42D9858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042E-6F84-40AE-A566-A25C2D98CC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9709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C65CA-075E-4A45-8820-F1788F86B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487303D-DDA1-4F24-BED7-21F8B9F30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968F-39C8-43E0-8AC8-EE3531FFBA25}" type="datetimeFigureOut">
              <a:rPr lang="ru-RU" smtClean="0"/>
              <a:t>20.05.2026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9E1FB1-BB03-47F6-9DBC-D366E134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94478B-3551-48BF-9C67-446BB3AD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042E-6F84-40AE-A566-A25C2D98CC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52612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A303F5-C724-416B-938B-0F518BA3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968F-39C8-43E0-8AC8-EE3531FFBA25}" type="datetimeFigureOut">
              <a:rPr lang="ru-RU" smtClean="0"/>
              <a:t>20.05.2026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C09D8C-545F-4E32-B6EF-BBBAA5BBB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158E67-2F93-4E6A-BFD1-D9AB69CDC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042E-6F84-40AE-A566-A25C2D98CC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69084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6BF86-660C-47ED-A94D-A21B0A47F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B23896-0923-4845-A349-94EBC9FAA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4938FD-4688-49C2-A24C-549FA88E4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72182-8B4C-4773-965F-36E72AD6B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968F-39C8-43E0-8AC8-EE3531FFBA25}" type="datetimeFigureOut">
              <a:rPr lang="ru-RU" smtClean="0"/>
              <a:t>20.05.2026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C5A5EC-72A5-461A-8433-2225E474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7F5436-6D88-4201-B674-4330A591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042E-6F84-40AE-A566-A25C2D98CC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53831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1E509-CBC1-4E93-AC59-E643A3672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956F97-8CFD-4AF7-9E10-34D489B710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0AD99D-A6C1-4D06-9908-A469E68D7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E8F0C9-2B12-4401-84E0-24FBCCFC3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968F-39C8-43E0-8AC8-EE3531FFBA25}" type="datetimeFigureOut">
              <a:rPr lang="ru-RU" smtClean="0"/>
              <a:t>20.05.2026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3D9053-5A2A-4528-A576-40F07F338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0B3336-1094-47EA-8AD1-BF151138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042E-6F84-40AE-A566-A25C2D98CC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122177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FE7584-FC89-4418-9519-7323B031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E62C0C-6E7C-4BF4-A301-BA9C6BA21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D56EC8-9B4F-4D66-8AE9-288D30E5A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9968F-39C8-43E0-8AC8-EE3531FFBA25}" type="datetimeFigureOut">
              <a:rPr lang="ru-RU" smtClean="0"/>
              <a:t>20.05.2026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1F2E57-39CD-4B18-8044-3C1720B1E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F55610-0F60-4D77-9A53-DDB8EC44C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9042E-6F84-40AE-A566-A25C2D98CC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4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9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10" Type="http://schemas.openxmlformats.org/officeDocument/2006/relationships/image" Target="../media/image2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mariz888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mailto:op55gkh@yandex.ru" TargetMode="External"/><Relationship Id="rId4" Type="http://schemas.openxmlformats.org/officeDocument/2006/relationships/hyperlink" Target="https://vk.com/ob_priem_gkh55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mariz888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mailto:op55gkh@yandex.ru" TargetMode="External"/><Relationship Id="rId4" Type="http://schemas.openxmlformats.org/officeDocument/2006/relationships/hyperlink" Target="https://vk.com/ob_priem_gkh55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gisgkx.ru/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7" y="1225359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Текущий ремонт в МКД: как действовать законно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6" y="2214168"/>
            <a:ext cx="4722763" cy="17736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47500" lnSpcReduction="200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23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Вебинар для управляющих организаций и председателей ТСЖ. </a:t>
            </a:r>
            <a:endParaRPr lang="ru-RU" sz="23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br>
              <a:rPr lang="ru-RU" sz="23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ru-RU" sz="23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Лекторы: </a:t>
            </a:r>
            <a:br>
              <a:rPr lang="ru-RU" sz="23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en-US" sz="2300" u="sng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Медведева Елена Викторовна</a:t>
            </a:r>
            <a:r>
              <a:rPr lang="en-US" sz="23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, </a:t>
            </a:r>
            <a:r>
              <a:rPr lang="ru-RU" sz="23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</a:t>
            </a:r>
            <a:r>
              <a:rPr lang="ru-RU" sz="2300" b="0" i="0" dirty="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рактикующий юрист в крупной Российской компании, преподаватель юридических дисциплин в Омском государственном университете им. Ф. М. Достоевского. Более 6 лет опыта работы в «ЕРЦ» и 7 лет работы в РСО.</a:t>
            </a:r>
            <a:br>
              <a:rPr lang="ru-RU" sz="2300" b="0" i="0" dirty="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br>
              <a:rPr lang="ru-RU" sz="2300" b="0" i="0" dirty="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ru-RU" sz="2300" u="sng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Заздравных Мария Алексеевна, </a:t>
            </a:r>
            <a:r>
              <a:rPr lang="ru-RU" sz="23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исполнительный директор Регцентра Омской области НП «ЖКХ Контроль»; медиатор в переговорах участников рынка ЖКХ, фанат цифровизации в ЖКХ и образовании.</a:t>
            </a:r>
          </a:p>
          <a:p>
            <a:pPr marL="0" indent="0" algn="l">
              <a:lnSpc>
                <a:spcPct val="133000"/>
              </a:lnSpc>
              <a:buNone/>
            </a:pPr>
            <a:endParaRPr lang="en-US" sz="10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3677469" y="4690492"/>
            <a:ext cx="1633314" cy="266402"/>
          </a:xfrm>
          <a:prstGeom prst="roundRect">
            <a:avLst>
              <a:gd name="adj" fmla="val 17880"/>
            </a:avLst>
          </a:prstGeom>
          <a:solidFill>
            <a:srgbClr val="D7D2F9"/>
          </a:solidFill>
          <a:ln/>
        </p:spPr>
      </p:sp>
      <p:sp>
        <p:nvSpPr>
          <p:cNvPr id="6" name="Text 3"/>
          <p:cNvSpPr/>
          <p:nvPr/>
        </p:nvSpPr>
        <p:spPr>
          <a:xfrm>
            <a:off x="3764695" y="4705424"/>
            <a:ext cx="1920404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ЖИЛИЩНОЕ ПРАВО</a:t>
            </a:r>
            <a:endParaRPr lang="en-US" sz="11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840297-D4FF-46EA-AC5C-13A46C3E1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808550" y="250984"/>
            <a:ext cx="2186225" cy="7364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6AFB33-04C8-4035-B105-79FB314921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89500" y="222701"/>
            <a:ext cx="2186225" cy="7364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88378" y="440754"/>
            <a:ext cx="660971" cy="260821"/>
          </a:xfrm>
          <a:prstGeom prst="roundRect">
            <a:avLst>
              <a:gd name="adj" fmla="val 17978"/>
            </a:avLst>
          </a:prstGeom>
          <a:solidFill>
            <a:srgbClr val="D7D2F9"/>
          </a:solidFill>
          <a:ln/>
        </p:spPr>
      </p:sp>
      <p:sp>
        <p:nvSpPr>
          <p:cNvPr id="3" name="Text 1"/>
          <p:cNvSpPr/>
          <p:nvPr/>
        </p:nvSpPr>
        <p:spPr>
          <a:xfrm>
            <a:off x="572095" y="441944"/>
            <a:ext cx="848692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БЛОК</a:t>
            </a:r>
            <a:r>
              <a:rPr lang="en-US" sz="8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5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88379" y="756493"/>
            <a:ext cx="7980238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Цена ошибки: реальная</a:t>
            </a: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</a:t>
            </a: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ответственность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488379" y="1535981"/>
            <a:ext cx="4043735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Статья 7.22 КоАП РФ — базовые штрафы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488379" y="1908497"/>
            <a:ext cx="4338786" cy="1206252"/>
          </a:xfrm>
          <a:prstGeom prst="roundRect">
            <a:avLst>
              <a:gd name="adj" fmla="val 4859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32668" y="2000399"/>
            <a:ext cx="234039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Субъект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2799680" y="2000399"/>
            <a:ext cx="234039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Размер штрафа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632668" y="2400895"/>
            <a:ext cx="234039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Должностное лицо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2870969" y="2394346"/>
            <a:ext cx="234039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4 000 — 5 000 руб</a:t>
            </a:r>
            <a:r>
              <a:rPr lang="en-US" sz="10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632668" y="2801392"/>
            <a:ext cx="234039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Юридическое лицо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2799680" y="2801392"/>
            <a:ext cx="234039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40 000 — 50 000 руб.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488379" y="3269233"/>
            <a:ext cx="3058195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Наиболее частые основания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88379" y="3624635"/>
            <a:ext cx="4338786" cy="10300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Невыполнение предписания ГЖИ в срок</a:t>
            </a:r>
            <a:endParaRPr lang="en-US" sz="110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Нецелевое использование средств капремонта</a:t>
            </a:r>
            <a:endParaRPr lang="en-US" sz="110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Бездействие по обращениям жителей</a:t>
            </a:r>
            <a:endParaRPr lang="en-US" sz="110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Непредставление документов по запросу ГЖИ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5071839" y="1398612"/>
            <a:ext cx="3688928" cy="3304133"/>
          </a:xfrm>
          <a:prstGeom prst="roundRect">
            <a:avLst>
              <a:gd name="adj" fmla="val 3041"/>
            </a:avLst>
          </a:prstGeom>
          <a:solidFill>
            <a:srgbClr val="5E4CE6">
              <a:alpha val="95000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5211366" y="1535981"/>
            <a:ext cx="3867076" cy="872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4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300 000 ₽</a:t>
            </a:r>
            <a:endParaRPr lang="en-US" sz="5450" dirty="0"/>
          </a:p>
        </p:txBody>
      </p:sp>
      <p:sp>
        <p:nvSpPr>
          <p:cNvPr id="17" name="Text 15"/>
          <p:cNvSpPr/>
          <p:nvPr/>
        </p:nvSpPr>
        <p:spPr>
          <a:xfrm>
            <a:off x="5211366" y="2545556"/>
            <a:ext cx="3828083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Реальный штраф по ст. 14.1.3 КоАП РФ</a:t>
            </a:r>
            <a:endParaRPr lang="en-US" sz="1350" dirty="0"/>
          </a:p>
        </p:txBody>
      </p:sp>
      <p:sp>
        <p:nvSpPr>
          <p:cNvPr id="18" name="Text 16"/>
          <p:cNvSpPr/>
          <p:nvPr/>
        </p:nvSpPr>
        <p:spPr>
          <a:xfrm>
            <a:off x="5211366" y="2900958"/>
            <a:ext cx="3409876" cy="8858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 нарушение лицензионных требований при управлении МКД. В одном регионе за неполный 2026 год наложено штрафов на </a:t>
            </a:r>
            <a:r>
              <a:rPr lang="en-US" sz="1100" b="1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26 млн рублей</a:t>
            </a:r>
            <a:r>
              <a:rPr lang="en-US" sz="11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выдано 512 предписаний по 27 000 жалоб.</a:t>
            </a:r>
            <a:endParaRPr lang="en-US" sz="11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F55AF11-2B1E-4C6C-8E0E-0B5BAC9F03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853224" y="114354"/>
            <a:ext cx="2186225" cy="7364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4132" y="393725"/>
            <a:ext cx="7104013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Чек-лист безопасного текущего ремонта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132" y="998339"/>
            <a:ext cx="248022" cy="24802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17811" y="1040978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Проверяйте объём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817811" y="1299939"/>
            <a:ext cx="3686324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Более 30% от ремонтируемого элемента — это уже капитальный ремонт с отдельным источником финансирования.</a:t>
            </a:r>
            <a:endParaRPr lang="en-US" sz="1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9791" y="998339"/>
            <a:ext cx="248022" cy="24802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023470" y="1040978"/>
            <a:ext cx="262808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Оформляйте решение ОСС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5023470" y="1299939"/>
            <a:ext cx="3686398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Без надлежащего решения собрания или делегирования полномочий совету МКД текущий ремонт незаконен.</a:t>
            </a:r>
            <a:endParaRPr lang="en-US" sz="11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132" y="2075111"/>
            <a:ext cx="248022" cy="24802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17811" y="2117750"/>
            <a:ext cx="215093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Документируйте всё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817811" y="2376711"/>
            <a:ext cx="3686324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Акты осмотра, журналы обращений, протоколы ОСС. Нет документа — нет факта. При проверке ГЖИ это ваша главная защита.</a:t>
            </a:r>
            <a:endParaRPr lang="en-US" sz="11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39791" y="2075111"/>
            <a:ext cx="248022" cy="24802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5023470" y="2117750"/>
            <a:ext cx="335540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Разграничивайте финансирование</a:t>
            </a:r>
            <a:endParaRPr lang="en-US" sz="1350" dirty="0"/>
          </a:p>
        </p:txBody>
      </p:sp>
      <p:sp>
        <p:nvSpPr>
          <p:cNvPr id="14" name="Text 8"/>
          <p:cNvSpPr/>
          <p:nvPr/>
        </p:nvSpPr>
        <p:spPr>
          <a:xfrm>
            <a:off x="5023470" y="2376711"/>
            <a:ext cx="3686398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Никогда не смешивайте средства текущего ремонта и капитального. Это разные статьи с разной правовой природой.</a:t>
            </a:r>
            <a:endParaRPr lang="en-US" sz="11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4132" y="3151882"/>
            <a:ext cx="248022" cy="248022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817811" y="3194521"/>
            <a:ext cx="268247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Утверждайте годовой план</a:t>
            </a:r>
            <a:endParaRPr lang="en-US" sz="1350" dirty="0"/>
          </a:p>
        </p:txBody>
      </p:sp>
      <p:sp>
        <p:nvSpPr>
          <p:cNvPr id="17" name="Text 10"/>
          <p:cNvSpPr/>
          <p:nvPr/>
        </p:nvSpPr>
        <p:spPr>
          <a:xfrm>
            <a:off x="817811" y="3453482"/>
            <a:ext cx="3686324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ОСС по утверждению плана ремонта на год снимает массу текущих вопросов и защищает от претензий.</a:t>
            </a:r>
            <a:endParaRPr lang="en-US" sz="110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39791" y="3151882"/>
            <a:ext cx="248022" cy="248022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023470" y="3194521"/>
            <a:ext cx="253945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Следите за изменениями</a:t>
            </a:r>
            <a:endParaRPr lang="en-US" sz="1350" dirty="0"/>
          </a:p>
        </p:txBody>
      </p:sp>
      <p:sp>
        <p:nvSpPr>
          <p:cNvPr id="20" name="Text 12"/>
          <p:cNvSpPr/>
          <p:nvPr/>
        </p:nvSpPr>
        <p:spPr>
          <a:xfrm>
            <a:off x="5023470" y="3453482"/>
            <a:ext cx="3686398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 1 марта 2025 года — новые требования к бюллетеням при использовании ГИС ЖКХ. Законодательство меняется, и цена незнания — штраф.</a:t>
            </a:r>
            <a:endParaRPr lang="en-US" sz="1100" dirty="0"/>
          </a:p>
        </p:txBody>
      </p:sp>
      <p:sp>
        <p:nvSpPr>
          <p:cNvPr id="21" name="Text 13"/>
          <p:cNvSpPr/>
          <p:nvPr/>
        </p:nvSpPr>
        <p:spPr>
          <a:xfrm>
            <a:off x="558143" y="4372521"/>
            <a:ext cx="8089702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Правильная квалификация работ, грамотно проведённое ОСС и безупречная документация — три кита, на которых держится законная работа по текущему ремонту.</a:t>
            </a:r>
            <a:endParaRPr lang="en-US" sz="1100" dirty="0"/>
          </a:p>
        </p:txBody>
      </p:sp>
      <p:sp>
        <p:nvSpPr>
          <p:cNvPr id="22" name="Shape 14"/>
          <p:cNvSpPr/>
          <p:nvPr/>
        </p:nvSpPr>
        <p:spPr>
          <a:xfrm>
            <a:off x="426988" y="4305077"/>
            <a:ext cx="14288" cy="616148"/>
          </a:xfrm>
          <a:prstGeom prst="rect">
            <a:avLst/>
          </a:prstGeom>
          <a:solidFill>
            <a:srgbClr val="5E4CE6"/>
          </a:solidFill>
          <a:ln/>
        </p:spPr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46850DF-0C69-41F1-81A3-A92CCB7976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89500" y="211146"/>
            <a:ext cx="2186225" cy="73644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НП &quot;ЖКХ Контроль&quot;">
            <a:extLst>
              <a:ext uri="{FF2B5EF4-FFF2-40B4-BE49-F238E27FC236}">
                <a16:creationId xmlns:a16="http://schemas.microsoft.com/office/drawing/2014/main" id="{73923C36-BE2C-7D9E-D317-B0EF19B15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9" y="344822"/>
            <a:ext cx="2082581" cy="5919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9AB9A5-41E9-BB8D-0041-BC43D026BE93}"/>
              </a:ext>
            </a:extLst>
          </p:cNvPr>
          <p:cNvSpPr txBox="1"/>
          <p:nvPr/>
        </p:nvSpPr>
        <p:spPr>
          <a:xfrm>
            <a:off x="216119" y="1307184"/>
            <a:ext cx="868343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Заздравных Мария Алексеевна</a:t>
            </a:r>
          </a:p>
          <a:p>
            <a:pPr marL="342900" indent="-342900">
              <a:buFontTx/>
              <a:buChar char="-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исполнительный директор Регцентра Омской области НП «ЖКХ Контроль»;</a:t>
            </a:r>
          </a:p>
          <a:p>
            <a:pPr marL="342900" indent="-342900">
              <a:buFontTx/>
              <a:buChar char="-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медиатор, подготовка к переговорам участников рынка ЖКХ;</a:t>
            </a:r>
          </a:p>
          <a:p>
            <a:pPr marL="342900" indent="-342900">
              <a:buFontTx/>
              <a:buChar char="-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просвещение граждан о нормах жилищного законодательства, практическая помощь в освоении цифровых инструментом в сфере ЖКХ;</a:t>
            </a:r>
          </a:p>
          <a:p>
            <a:pPr marL="342900" indent="-342900">
              <a:buFontTx/>
              <a:buChar char="-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фанат цифровизации в ЖКХ и образовании.</a:t>
            </a:r>
          </a:p>
          <a:p>
            <a:pPr marL="342900" indent="-342900">
              <a:buFontTx/>
              <a:buChar char="-"/>
            </a:pPr>
            <a:endParaRPr lang="ru-RU" sz="13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119" y="3036657"/>
            <a:ext cx="8683439" cy="176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ВКонтакте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https://vk.com/mariz888</a:t>
            </a:r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Бесплатные консультации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Общественная приемная по вопросам ЖКХ Омской области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Можно записаться по тел. +7 913-148-21-09 (есть WhatsApp и MAX)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Группа в ВКОНТАКТЕ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https://vk.com/ob_priem_gkh55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Электронная почта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op55gkh@yandex.ru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2F43F0-D406-4133-8C18-D9A81A2947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587442" y="291110"/>
            <a:ext cx="2340439" cy="7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45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6D5E827-791C-32FD-5AA9-4208C67ADA2F}"/>
              </a:ext>
            </a:extLst>
          </p:cNvPr>
          <p:cNvSpPr txBox="1">
            <a:spLocks/>
          </p:cNvSpPr>
          <p:nvPr/>
        </p:nvSpPr>
        <p:spPr>
          <a:xfrm>
            <a:off x="467645" y="1885799"/>
            <a:ext cx="4405893" cy="1374287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2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680735"/>
              </p:ext>
            </p:extLst>
          </p:nvPr>
        </p:nvGraphicFramePr>
        <p:xfrm>
          <a:off x="327772" y="1172175"/>
          <a:ext cx="8471648" cy="33258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672978">
                  <a:extLst>
                    <a:ext uri="{9D8B030D-6E8A-4147-A177-3AD203B41FA5}">
                      <a16:colId xmlns:a16="http://schemas.microsoft.com/office/drawing/2014/main" val="2987492157"/>
                    </a:ext>
                  </a:extLst>
                </a:gridCol>
                <a:gridCol w="2798670">
                  <a:extLst>
                    <a:ext uri="{9D8B030D-6E8A-4147-A177-3AD203B41FA5}">
                      <a16:colId xmlns:a16="http://schemas.microsoft.com/office/drawing/2014/main" val="4078654705"/>
                    </a:ext>
                  </a:extLst>
                </a:gridCol>
              </a:tblGrid>
              <a:tr h="33120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350" b="0" kern="1200" dirty="0">
                          <a:solidFill>
                            <a:schemeClr val="dk1"/>
                          </a:solidFill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Жилищный кодекс РФ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50" b="1" kern="1200" dirty="0">
                          <a:solidFill>
                            <a:schemeClr val="dk1"/>
                          </a:solidFill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№188-ФЗ от 29.12.2004г.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6526632"/>
                  </a:ext>
                </a:extLst>
              </a:tr>
              <a:tr h="139446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Правила содержания общего имущества в многоквартирном доме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Правила изменения размера платы за содержание жилого помещения в случае оказания услуг и выполнения работ по управлению, содержанию и ремонту общего имущества в многоквартирном доме ненадлежащего качества и (или) с перерывами, превышающими установленную продолжительность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dk1"/>
                          </a:solidFill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ПП РФ 491 от 13.08.2006г.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307304"/>
                  </a:ext>
                </a:extLst>
              </a:tr>
              <a:tr h="107442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ГОСТ Р 56535-2015</a:t>
                      </a:r>
                      <a:r>
                        <a:rPr lang="ru-RU" sz="1100" b="0" kern="1200" baseline="0" dirty="0">
                          <a:solidFill>
                            <a:schemeClr val="dk1"/>
                          </a:solidFill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 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Услуги жилищно-коммунального хозяйства и управления многоквартирными домами. Услуги текущего ремонта общего имущества многоквартирных домов. Общие требования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Рекомендательный</a:t>
                      </a:r>
                      <a:r>
                        <a:rPr lang="ru-RU" sz="1100" b="1" kern="1200" baseline="0" dirty="0">
                          <a:solidFill>
                            <a:schemeClr val="dk1"/>
                          </a:solidFill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 характер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Arimo" panose="020B0604020202020204" charset="0"/>
                        <a:ea typeface="Arimo" panose="020B0604020202020204" charset="0"/>
                        <a:cs typeface="Arimo" panose="020B0604020202020204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9689920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ru-RU" sz="1100" b="0" kern="1200" dirty="0">
                        <a:solidFill>
                          <a:schemeClr val="dk1"/>
                        </a:solidFill>
                        <a:latin typeface="Arimo" panose="020B0604020202020204" charset="0"/>
                        <a:ea typeface="Arimo" panose="020B0604020202020204" charset="0"/>
                        <a:cs typeface="Arimo" panose="020B0604020202020204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effectLst/>
                          <a:latin typeface="Arimo" panose="020B0604020202020204" charset="0"/>
                          <a:ea typeface="Arimo" panose="020B0604020202020204" charset="0"/>
                          <a:cs typeface="Arimo" panose="020B0604020202020204" charset="0"/>
                        </a:rPr>
                        <a:t>И др.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Arimo" panose="020B0604020202020204" charset="0"/>
                        <a:ea typeface="Arimo" panose="020B0604020202020204" charset="0"/>
                        <a:cs typeface="Arimo" panose="020B0604020202020204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445606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C4BB18-C588-44D0-8A75-79A88C302A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89500" y="211146"/>
            <a:ext cx="2186225" cy="736442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8DCCD673-EB5F-44F8-ABCC-418A20C0881D}"/>
              </a:ext>
            </a:extLst>
          </p:cNvPr>
          <p:cNvSpPr/>
          <p:nvPr/>
        </p:nvSpPr>
        <p:spPr>
          <a:xfrm>
            <a:off x="88287" y="233573"/>
            <a:ext cx="6954538" cy="83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Нормативно-правовые акты о текущем ремонте </a:t>
            </a:r>
            <a:endParaRPr lang="en-US" sz="2200" b="1" dirty="0">
              <a:solidFill>
                <a:srgbClr val="231971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общего имущества в многоквартирном доме</a:t>
            </a:r>
          </a:p>
        </p:txBody>
      </p:sp>
    </p:spTree>
    <p:extLst>
      <p:ext uri="{BB962C8B-B14F-4D97-AF65-F5344CB8AC3E}">
        <p14:creationId xmlns:p14="http://schemas.microsoft.com/office/powerpoint/2010/main" val="168012855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42677" y="1194294"/>
            <a:ext cx="86330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ЖК РФ ст. 154 и ст. 156</a:t>
            </a:r>
          </a:p>
          <a:p>
            <a:r>
              <a:rPr lang="ru-RU" sz="1400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Плата за текущий ремонт входит в плату за содержание жилого помещения.</a:t>
            </a:r>
          </a:p>
          <a:p>
            <a:endParaRPr lang="ru-RU" sz="1400" dirty="0">
              <a:solidFill>
                <a:schemeClr val="dk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ru-RU" sz="1400" b="1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Правила содержания общего имущества в многоквартирном доме ПП РФ 491 от 13.08.2006г.</a:t>
            </a:r>
          </a:p>
          <a:p>
            <a:r>
              <a:rPr lang="ru-RU" sz="1400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13 (1) …</a:t>
            </a:r>
            <a:r>
              <a:rPr lang="ru-RU" sz="1400" b="1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весенний осмотр </a:t>
            </a:r>
            <a:r>
              <a:rPr lang="ru-RU" sz="1400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проводится после таяния снега или окончания отопительного периода </a:t>
            </a:r>
          </a:p>
          <a:p>
            <a:r>
              <a:rPr lang="ru-RU" sz="1400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 целях выявления произошедших в течение зимнего периода повреждений общего имущества. </a:t>
            </a:r>
          </a:p>
          <a:p>
            <a:r>
              <a:rPr lang="ru-RU" sz="1400" b="1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При этом уточняются объемы работ по текущему ремонту</a:t>
            </a:r>
            <a:r>
              <a:rPr lang="ru-RU" sz="1400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.</a:t>
            </a:r>
          </a:p>
          <a:p>
            <a:endParaRPr lang="ru-RU" sz="1400" dirty="0">
              <a:solidFill>
                <a:schemeClr val="dk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ru-RU" sz="1400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18. Текущий ремонт общего имущества проводится </a:t>
            </a:r>
            <a:r>
              <a:rPr lang="ru-RU" sz="1400" b="1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по решению общего собрания собственников помещений</a:t>
            </a:r>
            <a:r>
              <a:rPr lang="ru-RU" sz="1400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для предупреждения преждевременного износа и поддержания эксплуатационных показателей и работоспособности, устранения повреждений и неисправностей общего имущества или его отдельных элементов (без замены ограждающих несущих конструкций, лифтов).</a:t>
            </a:r>
          </a:p>
          <a:p>
            <a:endParaRPr lang="ru-RU" sz="1400" dirty="0">
              <a:solidFill>
                <a:schemeClr val="dk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ru-RU" sz="1400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24. </a:t>
            </a:r>
            <a:r>
              <a:rPr lang="ru-RU" sz="1400" b="1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 технической документации относят</a:t>
            </a:r>
            <a:r>
              <a:rPr lang="ru-RU" sz="1400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:</a:t>
            </a:r>
          </a:p>
          <a:p>
            <a:r>
              <a:rPr lang="ru-RU" sz="1400" dirty="0">
                <a:solidFill>
                  <a:schemeClr val="dk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… документы (акты) о приемке результатов работ, сметы, описи работ по проведению текущего ремонта..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2EE0AC-73C0-41BE-98AA-217FC8B51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89500" y="259728"/>
            <a:ext cx="2186225" cy="736442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366DAEC9-6426-4172-ADE6-7D5E18FA4A1C}"/>
              </a:ext>
            </a:extLst>
          </p:cNvPr>
          <p:cNvSpPr/>
          <p:nvPr/>
        </p:nvSpPr>
        <p:spPr>
          <a:xfrm>
            <a:off x="514301" y="514221"/>
            <a:ext cx="6954538" cy="425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Текущий ремонт ОИ в МКД</a:t>
            </a:r>
          </a:p>
        </p:txBody>
      </p:sp>
    </p:spTree>
    <p:extLst>
      <p:ext uri="{BB962C8B-B14F-4D97-AF65-F5344CB8AC3E}">
        <p14:creationId xmlns:p14="http://schemas.microsoft.com/office/powerpoint/2010/main" val="3293774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6D5E827-791C-32FD-5AA9-4208C67ADA2F}"/>
              </a:ext>
            </a:extLst>
          </p:cNvPr>
          <p:cNvSpPr txBox="1">
            <a:spLocks/>
          </p:cNvSpPr>
          <p:nvPr/>
        </p:nvSpPr>
        <p:spPr>
          <a:xfrm>
            <a:off x="2216715" y="812239"/>
            <a:ext cx="4405893" cy="1374287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2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5466" y="1305781"/>
            <a:ext cx="8818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При способе управления ТСЖ/ТСН/ЖСК/ЖК на общем собрании членов товарищества/кооператива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При способе управления УО или непосредственном управлении на общем собрании собственников помещений в многоквартирном доме. В случае принятия решения ОСС о наделении полномочиями по принятию решений по текущему ремонту Совета МКД, то Советом МКД.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Неотложные работы по предотвращению прямой угрозы жизни вне зависимости от наличия решения общего собрания.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33692" y="3208107"/>
            <a:ext cx="7876615" cy="1021687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350" b="1" dirty="0"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Arial"/>
              </a:rPr>
              <a:t>Подпись председателя Совета МКД или уполномоченного от имени собственников на плане текущего ремонта ничего не значит, если нет Решения ОСС или Решения Совета МКД об утверждение данного плана текущего ремонта </a:t>
            </a:r>
            <a:r>
              <a:rPr lang="ru-RU" sz="135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Arial"/>
              </a:rPr>
              <a:t>(при наличии по решению ОСС у Совета МКД полномочий по принятию решений по текущему ремонту).</a:t>
            </a:r>
            <a:endParaRPr lang="ru-RU" sz="1350" b="1" dirty="0">
              <a:latin typeface="Arimo" panose="020B0604020202020204" charset="0"/>
              <a:ea typeface="Arimo" panose="020B0604020202020204" charset="0"/>
              <a:cs typeface="Arimo" panose="020B0604020202020204" charset="0"/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4AB4B9-B73B-4B67-9099-1D4DD671C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26000" y="284820"/>
            <a:ext cx="2186225" cy="736442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03B2C2E6-FD84-45DF-A5F7-25D432A313A3}"/>
              </a:ext>
            </a:extLst>
          </p:cNvPr>
          <p:cNvSpPr/>
          <p:nvPr/>
        </p:nvSpPr>
        <p:spPr>
          <a:xfrm>
            <a:off x="1144877" y="317233"/>
            <a:ext cx="5363874" cy="425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Решение по текущему ремонту </a:t>
            </a:r>
          </a:p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МКД принимают: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18897" y="2580746"/>
            <a:ext cx="58048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То есть всегда оформляется документально.</a:t>
            </a:r>
          </a:p>
        </p:txBody>
      </p:sp>
    </p:spTree>
    <p:extLst>
      <p:ext uri="{BB962C8B-B14F-4D97-AF65-F5344CB8AC3E}">
        <p14:creationId xmlns:p14="http://schemas.microsoft.com/office/powerpoint/2010/main" val="1848051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42677" y="1885646"/>
            <a:ext cx="86330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подрядной организацией по текущему ремонту, документация, процесс 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изменения стоимости, объемов и сроков выполнения.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Приложение А (рекомендуемое) Форма акта приема-передачи технической документации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для проведения текущего ремонта имущества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Приложение Б (справочное) Перечень работ (мероприятий) по улучшению условий проживания и эксплуатации многоквартирного дома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Приложение В (рекомендуемое) Форма акта приема-передачи технической и исполнительной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документации, сформированной в процессе проведения текущего ремонта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Приложение Г (рекомендуемое) Форма акта сдачи-приемки работ, выполненных в процессе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текущего ремонта имущества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Введён 01.04.2016г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AB3855-8A23-4232-81F8-AFCEE05385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89500" y="211146"/>
            <a:ext cx="2186225" cy="736442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20945125-316A-43B1-835F-6AF367233D77}"/>
              </a:ext>
            </a:extLst>
          </p:cNvPr>
          <p:cNvSpPr/>
          <p:nvPr/>
        </p:nvSpPr>
        <p:spPr>
          <a:xfrm>
            <a:off x="406177" y="274570"/>
            <a:ext cx="6978391" cy="154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ct val="104000"/>
              </a:lnSpc>
              <a:buNone/>
            </a:pPr>
            <a:r>
              <a:rPr lang="ru-RU" sz="20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ГОСТ Р 56535-2015</a:t>
            </a:r>
          </a:p>
          <a:p>
            <a:pPr marL="0" indent="0">
              <a:lnSpc>
                <a:spcPct val="104000"/>
              </a:lnSpc>
              <a:buNone/>
            </a:pPr>
            <a:r>
              <a:rPr lang="ru-RU" sz="16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Услуги жилищно-коммунального хозяйства и управления </a:t>
            </a:r>
          </a:p>
          <a:p>
            <a:pPr marL="0" indent="0">
              <a:lnSpc>
                <a:spcPct val="104000"/>
              </a:lnSpc>
              <a:buNone/>
            </a:pPr>
            <a:r>
              <a:rPr lang="ru-RU" sz="16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многоквартирными домами. Услуги текущего ремонта общего </a:t>
            </a:r>
          </a:p>
          <a:p>
            <a:pPr marL="0" indent="0">
              <a:lnSpc>
                <a:spcPct val="104000"/>
              </a:lnSpc>
              <a:buNone/>
            </a:pPr>
            <a:r>
              <a:rPr lang="ru-RU" sz="16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имущества многоквартирных домов. </a:t>
            </a:r>
          </a:p>
          <a:p>
            <a:pPr marL="0" indent="0">
              <a:lnSpc>
                <a:spcPct val="104000"/>
              </a:lnSpc>
              <a:buNone/>
            </a:pPr>
            <a:r>
              <a:rPr lang="ru-RU" sz="16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Общие требования</a:t>
            </a:r>
          </a:p>
        </p:txBody>
      </p:sp>
    </p:spTree>
    <p:extLst>
      <p:ext uri="{BB962C8B-B14F-4D97-AF65-F5344CB8AC3E}">
        <p14:creationId xmlns:p14="http://schemas.microsoft.com/office/powerpoint/2010/main" val="3776674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0">
            <a:extLst>
              <a:ext uri="{FF2B5EF4-FFF2-40B4-BE49-F238E27FC236}">
                <a16:creationId xmlns:a16="http://schemas.microsoft.com/office/drawing/2014/main" id="{3E432E4C-3C23-9C41-A9F4-98F78B3BC80D}"/>
              </a:ext>
            </a:extLst>
          </p:cNvPr>
          <p:cNvSpPr txBox="1"/>
          <p:nvPr/>
        </p:nvSpPr>
        <p:spPr>
          <a:xfrm>
            <a:off x="425619" y="1363121"/>
            <a:ext cx="8192009" cy="2192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lnSpc>
                <a:spcPts val="2200"/>
              </a:lnSpc>
              <a:defRPr sz="1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Текущий ремонт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ru-RU" sz="1100" b="0" u="sng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Комплекс работ (услуг)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включенных в план работ и проводимых в рамках содержания общего имущества многоквартирного дома, </a:t>
            </a:r>
            <a:r>
              <a:rPr lang="ru-RU" sz="1100" b="0" u="sng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связанны  с восстановлением потерявших в процессе эксплуатации функциональную способность частей многоквартирного дома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на аналогичные  или иные, улучшающие показатели до их нормативного состояния, </a:t>
            </a:r>
            <a:r>
              <a:rPr lang="ru-RU" sz="1100" b="0" u="sng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когда объем таких работ не превышает 30% от ремонтируемого имущества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ru-RU" sz="11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Примечание — Восстановление имущества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может проводиться путем замены или ремонта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за исключением элементов несущих конструкций многоквартирного дома, восстановление которых осуществляется в рамках капитального ремонта.</a:t>
            </a:r>
          </a:p>
          <a:p>
            <a:pPr>
              <a:lnSpc>
                <a:spcPct val="100000"/>
              </a:lnSpc>
            </a:pPr>
            <a:endParaRPr lang="ru-RU" sz="11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*Несущие конструкции (фундаменты, несущие стены, плиты перекрытий, балконные и иные)</a:t>
            </a:r>
          </a:p>
          <a:p>
            <a:pPr>
              <a:lnSpc>
                <a:spcPct val="100000"/>
              </a:lnSpc>
            </a:pPr>
            <a:endParaRPr lang="ru-RU" sz="11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исключительных случаях текущий ремонт, который проводится без изменения характеристик и показателей ремонтируемого имущества,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может проводиться без составления проекта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ru-RU" sz="6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FA4863-8C5B-4519-8FA6-FE986DF883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89500" y="211146"/>
            <a:ext cx="2186225" cy="736442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FFB26747-18FB-450A-9F33-2C2D2DA1BD2E}"/>
              </a:ext>
            </a:extLst>
          </p:cNvPr>
          <p:cNvSpPr/>
          <p:nvPr/>
        </p:nvSpPr>
        <p:spPr>
          <a:xfrm>
            <a:off x="425619" y="517359"/>
            <a:ext cx="5363874" cy="425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ГОСТ Р 56535-2015</a:t>
            </a:r>
          </a:p>
        </p:txBody>
      </p:sp>
    </p:spTree>
    <p:extLst>
      <p:ext uri="{BB962C8B-B14F-4D97-AF65-F5344CB8AC3E}">
        <p14:creationId xmlns:p14="http://schemas.microsoft.com/office/powerpoint/2010/main" val="2156086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0">
            <a:extLst>
              <a:ext uri="{FF2B5EF4-FFF2-40B4-BE49-F238E27FC236}">
                <a16:creationId xmlns:a16="http://schemas.microsoft.com/office/drawing/2014/main" id="{3E432E4C-3C23-9C41-A9F4-98F78B3BC80D}"/>
              </a:ext>
            </a:extLst>
          </p:cNvPr>
          <p:cNvSpPr txBox="1"/>
          <p:nvPr/>
        </p:nvSpPr>
        <p:spPr>
          <a:xfrm>
            <a:off x="437336" y="1278445"/>
            <a:ext cx="8192009" cy="3208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lnSpc>
                <a:spcPts val="2200"/>
              </a:lnSpc>
              <a:defRPr sz="1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endParaRPr lang="ru-RU" sz="6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Косметический ремонт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Работы по восстановлению (ремонту) общего имущества,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потерявшего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процессе эксплуатации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архитектурно-эстетический внешний вид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ru-RU" sz="11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1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Примечания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Косметический ремонт проводится в отношении оштукатуренных, шпаклеванных, окрашенных, декоративных, облицованных поверхностей имущества.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формирования и (или) сохранения единого архитектурно-эстетического внешнего вида косметический ремонт должен проводиться по отношению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 всему объему поверхности ремонтируемого имущества независимо от объема выполняемых работ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endParaRPr lang="ru-RU" sz="11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рамках текущего ремонта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могут выполняться работы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проведение которых предусматривается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составе долгосрочного плана капитального ремонта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в том числе плановая, поэтапная замена частей такого имущества на новые.</a:t>
            </a:r>
          </a:p>
          <a:p>
            <a:pPr>
              <a:lnSpc>
                <a:spcPct val="100000"/>
              </a:lnSpc>
            </a:pPr>
            <a:endParaRPr lang="ru-RU" sz="11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Примечание — Проведение работ текущего ремонта общего имущества вместо капитального ремонта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 только при наличии такого решения собственников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и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если частичная и поэтапная замена 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такого имущества предусмотрена,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возможна и целесообразна технологически и экономически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493B81-405C-4086-B102-1EBE376BC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89500" y="211146"/>
            <a:ext cx="2186225" cy="736442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71EE2DD7-E785-4CB7-B19A-7DF6976CA6FF}"/>
              </a:ext>
            </a:extLst>
          </p:cNvPr>
          <p:cNvSpPr/>
          <p:nvPr/>
        </p:nvSpPr>
        <p:spPr>
          <a:xfrm>
            <a:off x="437336" y="522008"/>
            <a:ext cx="5363874" cy="425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ГОСТ Р 56535-2015</a:t>
            </a:r>
          </a:p>
        </p:txBody>
      </p:sp>
    </p:spTree>
    <p:extLst>
      <p:ext uri="{BB962C8B-B14F-4D97-AF65-F5344CB8AC3E}">
        <p14:creationId xmlns:p14="http://schemas.microsoft.com/office/powerpoint/2010/main" val="1045046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0">
            <a:extLst>
              <a:ext uri="{FF2B5EF4-FFF2-40B4-BE49-F238E27FC236}">
                <a16:creationId xmlns:a16="http://schemas.microsoft.com/office/drawing/2014/main" id="{3E432E4C-3C23-9C41-A9F4-98F78B3BC80D}"/>
              </a:ext>
            </a:extLst>
          </p:cNvPr>
          <p:cNvSpPr txBox="1"/>
          <p:nvPr/>
        </p:nvSpPr>
        <p:spPr>
          <a:xfrm>
            <a:off x="512380" y="582691"/>
            <a:ext cx="8041921" cy="4470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lnSpc>
                <a:spcPts val="2200"/>
              </a:lnSpc>
              <a:defRPr sz="1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1100" u="sng" dirty="0">
                <a:solidFill>
                  <a:schemeClr val="tx1"/>
                </a:solidFill>
              </a:rPr>
              <a:t>Подготовительный этап</a:t>
            </a: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100" u="sng" dirty="0">
              <a:solidFill>
                <a:schemeClr val="tx1"/>
              </a:solidFill>
            </a:endParaRPr>
          </a:p>
          <a:p>
            <a:pPr>
              <a:buAutoNum type="arabicPeriod"/>
            </a:pPr>
            <a:r>
              <a:rPr lang="ru-RU" sz="1100" b="0" u="sng" dirty="0">
                <a:solidFill>
                  <a:schemeClr val="tx1"/>
                </a:solidFill>
              </a:rPr>
              <a:t>Подготовка технического задания </a:t>
            </a:r>
            <a:r>
              <a:rPr lang="ru-RU" sz="1100" b="0" dirty="0">
                <a:solidFill>
                  <a:schemeClr val="tx1"/>
                </a:solidFill>
              </a:rPr>
              <a:t>(анализ техдокументации, проектно-сметной документации, актов осмотра, журнала заявок/обращений и аварий, предписания и решения судов)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endParaRPr lang="ru-RU" sz="1100" b="0" dirty="0">
              <a:solidFill>
                <a:schemeClr val="tx1"/>
              </a:solidFill>
            </a:endParaRPr>
          </a:p>
          <a:p>
            <a:r>
              <a:rPr lang="ru-RU" sz="1100" b="0" u="sng" dirty="0">
                <a:solidFill>
                  <a:schemeClr val="tx1"/>
                </a:solidFill>
              </a:rPr>
              <a:t>2. Проведение осмотров </a:t>
            </a:r>
            <a:r>
              <a:rPr lang="ru-RU" sz="1100" b="0" dirty="0">
                <a:solidFill>
                  <a:schemeClr val="tx1"/>
                </a:solidFill>
              </a:rPr>
              <a:t>(если нет актов осмотра или они не отражают текущее состояние)</a:t>
            </a:r>
          </a:p>
          <a:p>
            <a:r>
              <a:rPr lang="ru-RU" sz="1100" b="0" dirty="0">
                <a:solidFill>
                  <a:schemeClr val="tx1"/>
                </a:solidFill>
              </a:rPr>
              <a:t>Если состояние ОИ </a:t>
            </a:r>
            <a:r>
              <a:rPr lang="ru-RU" sz="1100" dirty="0">
                <a:solidFill>
                  <a:schemeClr val="tx1"/>
                </a:solidFill>
              </a:rPr>
              <a:t>нормативное</a:t>
            </a:r>
            <a:r>
              <a:rPr lang="ru-RU" sz="1100" b="0" dirty="0">
                <a:solidFill>
                  <a:schemeClr val="tx1"/>
                </a:solidFill>
              </a:rPr>
              <a:t> и эксплуатация имущества при фактических нагрузках и воздействиях возможна без ограничений, </a:t>
            </a:r>
            <a:r>
              <a:rPr lang="ru-RU" sz="1100" b="0" dirty="0">
                <a:solidFill>
                  <a:srgbClr val="C00000"/>
                </a:solidFill>
              </a:rPr>
              <a:t>не включают в перечень работ текущего ремонта</a:t>
            </a:r>
            <a:r>
              <a:rPr lang="ru-RU" sz="1100" b="0" dirty="0">
                <a:solidFill>
                  <a:schemeClr val="tx1"/>
                </a:solidFill>
              </a:rPr>
              <a:t>.</a:t>
            </a:r>
          </a:p>
          <a:p>
            <a:r>
              <a:rPr lang="ru-RU" sz="1100" b="0" dirty="0">
                <a:solidFill>
                  <a:schemeClr val="tx1"/>
                </a:solidFill>
              </a:rPr>
              <a:t>Если состояние ОМ </a:t>
            </a:r>
            <a:r>
              <a:rPr lang="ru-RU" sz="1100" dirty="0">
                <a:solidFill>
                  <a:schemeClr val="tx1"/>
                </a:solidFill>
              </a:rPr>
              <a:t>работоспособное, ограниченно работоспособное или аварийное</a:t>
            </a:r>
            <a:r>
              <a:rPr lang="ru-RU" sz="1100" b="0" dirty="0">
                <a:solidFill>
                  <a:schemeClr val="tx1"/>
                </a:solidFill>
              </a:rPr>
              <a:t>, определяется состав работ по его восстановлению или замене.</a:t>
            </a:r>
          </a:p>
          <a:p>
            <a:pPr>
              <a:lnSpc>
                <a:spcPct val="100000"/>
              </a:lnSpc>
            </a:pPr>
            <a:endParaRPr lang="ru-RU" sz="1100" b="0" dirty="0">
              <a:solidFill>
                <a:schemeClr val="tx1"/>
              </a:solidFill>
            </a:endParaRPr>
          </a:p>
          <a:p>
            <a:r>
              <a:rPr lang="ru-RU" sz="1100" b="0" dirty="0">
                <a:solidFill>
                  <a:schemeClr val="tx1"/>
                </a:solidFill>
              </a:rPr>
              <a:t>3. </a:t>
            </a:r>
            <a:r>
              <a:rPr lang="ru-RU" sz="1100" b="0" u="sng" dirty="0">
                <a:solidFill>
                  <a:schemeClr val="tx1"/>
                </a:solidFill>
              </a:rPr>
              <a:t>Проведение энергетических обследований</a:t>
            </a:r>
          </a:p>
          <a:p>
            <a:pPr>
              <a:lnSpc>
                <a:spcPct val="100000"/>
              </a:lnSpc>
            </a:pPr>
            <a:endParaRPr lang="ru-RU" sz="1100" b="0" u="sng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100" b="0" u="sng" dirty="0">
                <a:solidFill>
                  <a:schemeClr val="tx1"/>
                </a:solidFill>
              </a:rPr>
              <a:t>4. Подготовка проектно-сметной документации</a:t>
            </a:r>
          </a:p>
          <a:p>
            <a:pPr>
              <a:lnSpc>
                <a:spcPct val="100000"/>
              </a:lnSpc>
            </a:pPr>
            <a:endParaRPr lang="ru-RU" sz="1100" b="0" u="sng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100" b="0" u="sng" dirty="0">
                <a:solidFill>
                  <a:schemeClr val="tx1"/>
                </a:solidFill>
              </a:rPr>
              <a:t>5. Выбор подрядной организации</a:t>
            </a:r>
          </a:p>
          <a:p>
            <a:pPr>
              <a:lnSpc>
                <a:spcPct val="100000"/>
              </a:lnSpc>
            </a:pPr>
            <a:endParaRPr lang="ru-RU" sz="1100" b="0" u="sng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100" b="0" u="sng" dirty="0">
                <a:solidFill>
                  <a:schemeClr val="tx1"/>
                </a:solidFill>
              </a:rPr>
              <a:t>6. Изменение стоимости работ</a:t>
            </a:r>
          </a:p>
          <a:p>
            <a:pPr>
              <a:lnSpc>
                <a:spcPct val="100000"/>
              </a:lnSpc>
            </a:pPr>
            <a:endParaRPr lang="ru-RU" sz="1100" b="0" u="sng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100" b="0" u="sng" dirty="0">
                <a:solidFill>
                  <a:schemeClr val="tx1"/>
                </a:solidFill>
              </a:rPr>
              <a:t>7. Изменение сроков выполнения работ</a:t>
            </a:r>
            <a:endParaRPr lang="ru-RU" sz="1100" b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33533D-AC16-4632-A9A3-3A7DF6164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879150" y="153787"/>
            <a:ext cx="2186225" cy="736442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D4FA3653-C8C9-4575-A7D7-263E29DED2B1}"/>
              </a:ext>
            </a:extLst>
          </p:cNvPr>
          <p:cNvSpPr/>
          <p:nvPr/>
        </p:nvSpPr>
        <p:spPr>
          <a:xfrm>
            <a:off x="1515276" y="264768"/>
            <a:ext cx="5363874" cy="425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Этапы проведения текущего ремонта</a:t>
            </a:r>
          </a:p>
        </p:txBody>
      </p:sp>
    </p:spTree>
    <p:extLst>
      <p:ext uri="{BB962C8B-B14F-4D97-AF65-F5344CB8AC3E}">
        <p14:creationId xmlns:p14="http://schemas.microsoft.com/office/powerpoint/2010/main" val="3506538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36463"/>
            <a:ext cx="5197227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 чём поговорим сегодня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496119" y="1362968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 час разберём главные болевые точки управляющих организаций и председателей ТСЖ в вопросах текущего ремонта.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96119" y="1749251"/>
            <a:ext cx="740718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01</a:t>
            </a:r>
            <a:endParaRPr lang="en-US" sz="1100" dirty="0"/>
          </a:p>
        </p:txBody>
      </p:sp>
      <p:sp>
        <p:nvSpPr>
          <p:cNvPr id="5" name="Shape 3"/>
          <p:cNvSpPr/>
          <p:nvPr/>
        </p:nvSpPr>
        <p:spPr>
          <a:xfrm>
            <a:off x="496119" y="1971154"/>
            <a:ext cx="2622724" cy="1905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6" name="Text 4"/>
          <p:cNvSpPr/>
          <p:nvPr/>
        </p:nvSpPr>
        <p:spPr>
          <a:xfrm>
            <a:off x="496119" y="2080096"/>
            <a:ext cx="2622724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Грань между текущим и капитальным ремонтом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496119" y="2608064"/>
            <a:ext cx="262272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Чтобы </a:t>
            </a:r>
            <a:r>
              <a:rPr lang="en-US" sz="110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суды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и ГЖИ не переквалифицировали ваши работы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3260601" y="1749251"/>
            <a:ext cx="740718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02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3260601" y="1971154"/>
            <a:ext cx="2622724" cy="1905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10" name="Text 8"/>
          <p:cNvSpPr/>
          <p:nvPr/>
        </p:nvSpPr>
        <p:spPr>
          <a:xfrm>
            <a:off x="3260601" y="2080096"/>
            <a:ext cx="2622724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ОСС без риска отмены решений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3260601" y="2608064"/>
            <a:ext cx="262272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Процедура, подводные камни, актуальные требования с 1 марта 2025 года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6025083" y="1749251"/>
            <a:ext cx="740718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03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6025083" y="1971154"/>
            <a:ext cx="2622724" cy="1905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14" name="Text 12"/>
          <p:cNvSpPr/>
          <p:nvPr/>
        </p:nvSpPr>
        <p:spPr>
          <a:xfrm>
            <a:off x="6025083" y="2080096"/>
            <a:ext cx="246957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Что ответить жителю</a:t>
            </a:r>
            <a:endParaRPr lang="en-US" sz="1350" dirty="0"/>
          </a:p>
        </p:txBody>
      </p:sp>
      <p:sp>
        <p:nvSpPr>
          <p:cNvPr id="15" name="Text 13"/>
          <p:cNvSpPr/>
          <p:nvPr/>
        </p:nvSpPr>
        <p:spPr>
          <a:xfrm>
            <a:off x="6025083" y="2386608"/>
            <a:ext cx="262272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Юридически грамотные ответы на типовые требования собственников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496119" y="3536528"/>
            <a:ext cx="740718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04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496119" y="3758431"/>
            <a:ext cx="4004965" cy="1905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18" name="Text 16"/>
          <p:cNvSpPr/>
          <p:nvPr/>
        </p:nvSpPr>
        <p:spPr>
          <a:xfrm>
            <a:off x="496119" y="3867373"/>
            <a:ext cx="245923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Особенности для ТСЖ</a:t>
            </a:r>
            <a:endParaRPr lang="en-US" sz="1350" dirty="0"/>
          </a:p>
        </p:txBody>
      </p:sp>
      <p:sp>
        <p:nvSpPr>
          <p:cNvPr id="19" name="Text 17"/>
          <p:cNvSpPr/>
          <p:nvPr/>
        </p:nvSpPr>
        <p:spPr>
          <a:xfrm>
            <a:off x="496119" y="4173885"/>
            <a:ext cx="446216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Как инициировать ремонт и не уйти в минус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4642842" y="3536528"/>
            <a:ext cx="740718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05</a:t>
            </a:r>
            <a:endParaRPr lang="en-US" sz="1100" dirty="0"/>
          </a:p>
        </p:txBody>
      </p:sp>
      <p:sp>
        <p:nvSpPr>
          <p:cNvPr id="21" name="Shape 19"/>
          <p:cNvSpPr/>
          <p:nvPr/>
        </p:nvSpPr>
        <p:spPr>
          <a:xfrm>
            <a:off x="4642842" y="3758431"/>
            <a:ext cx="4004965" cy="1905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22" name="Text 20"/>
          <p:cNvSpPr/>
          <p:nvPr/>
        </p:nvSpPr>
        <p:spPr>
          <a:xfrm>
            <a:off x="4642842" y="3867373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Ответственность</a:t>
            </a:r>
            <a:endParaRPr lang="en-US" sz="1350" dirty="0"/>
          </a:p>
        </p:txBody>
      </p:sp>
      <p:sp>
        <p:nvSpPr>
          <p:cNvPr id="23" name="Text 21"/>
          <p:cNvSpPr/>
          <p:nvPr/>
        </p:nvSpPr>
        <p:spPr>
          <a:xfrm>
            <a:off x="4642842" y="4173885"/>
            <a:ext cx="446216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Штрафы до 300 000 рублей — реальность, а не угроза</a:t>
            </a:r>
            <a:endParaRPr lang="en-US" sz="11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BFDE33F-1E97-4831-97B3-2AE0BB8728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65801" y="259330"/>
            <a:ext cx="2186225" cy="73644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0">
            <a:extLst>
              <a:ext uri="{FF2B5EF4-FFF2-40B4-BE49-F238E27FC236}">
                <a16:creationId xmlns:a16="http://schemas.microsoft.com/office/drawing/2014/main" id="{3E432E4C-3C23-9C41-A9F4-98F78B3BC80D}"/>
              </a:ext>
            </a:extLst>
          </p:cNvPr>
          <p:cNvSpPr txBox="1"/>
          <p:nvPr/>
        </p:nvSpPr>
        <p:spPr>
          <a:xfrm>
            <a:off x="461580" y="1401202"/>
            <a:ext cx="8041921" cy="2752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lnSpc>
                <a:spcPts val="2200"/>
              </a:lnSpc>
              <a:defRPr sz="1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1200" u="sng" dirty="0">
                <a:solidFill>
                  <a:schemeClr val="tx1"/>
                </a:solidFill>
              </a:rPr>
              <a:t>Выполнение работ</a:t>
            </a: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u="sng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200" b="0" dirty="0">
                <a:solidFill>
                  <a:schemeClr val="tx1"/>
                </a:solidFill>
              </a:rPr>
              <a:t>При проведении </a:t>
            </a:r>
            <a:r>
              <a:rPr lang="ru-RU" sz="1200" dirty="0">
                <a:solidFill>
                  <a:schemeClr val="tx1"/>
                </a:solidFill>
              </a:rPr>
              <a:t>косметического ремонта особое внимание должно уделяться выбору материалов</a:t>
            </a:r>
            <a:r>
              <a:rPr lang="ru-RU" sz="1200" b="0" dirty="0">
                <a:solidFill>
                  <a:schemeClr val="tx1"/>
                </a:solidFill>
              </a:rPr>
              <a:t>, влияющих на безопасную эксплуатацию и санитарно-эпидемиологическим требованиям.</a:t>
            </a:r>
          </a:p>
          <a:p>
            <a:pPr>
              <a:lnSpc>
                <a:spcPct val="100000"/>
              </a:lnSpc>
            </a:pPr>
            <a:r>
              <a:rPr lang="ru-RU" sz="1200" b="0" dirty="0">
                <a:solidFill>
                  <a:schemeClr val="tx1"/>
                </a:solidFill>
              </a:rPr>
              <a:t>Особенно это касается </a:t>
            </a:r>
            <a:r>
              <a:rPr lang="ru-RU" sz="1200" dirty="0">
                <a:solidFill>
                  <a:schemeClr val="tx1"/>
                </a:solidFill>
              </a:rPr>
              <a:t>путей эвакуации, конструкций и систем инженерно-технического обеспечения</a:t>
            </a:r>
            <a:r>
              <a:rPr lang="ru-RU" sz="1200" b="0" dirty="0">
                <a:solidFill>
                  <a:schemeClr val="tx1"/>
                </a:solidFill>
              </a:rPr>
              <a:t>, где требования безопасности постоянно совершенствуются и повышаются.</a:t>
            </a:r>
          </a:p>
          <a:p>
            <a:pPr>
              <a:lnSpc>
                <a:spcPct val="100000"/>
              </a:lnSpc>
            </a:pPr>
            <a:r>
              <a:rPr lang="ru-RU" sz="1200" b="0" dirty="0">
                <a:solidFill>
                  <a:schemeClr val="tx1"/>
                </a:solidFill>
              </a:rPr>
              <a:t>При этом ремонт путей эвакуации должен проводиться с применением материалов, </a:t>
            </a:r>
            <a:r>
              <a:rPr lang="ru-RU" sz="1200" dirty="0">
                <a:solidFill>
                  <a:schemeClr val="tx1"/>
                </a:solidFill>
              </a:rPr>
              <a:t>пожаробезопасные свойства которых подтверждены соответствующими документами</a:t>
            </a:r>
            <a:r>
              <a:rPr lang="ru-RU" sz="1200" b="0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ru-RU" sz="1200" u="sng" dirty="0">
                <a:solidFill>
                  <a:schemeClr val="tx1"/>
                </a:solidFill>
              </a:rPr>
              <a:t>Контроль выполнения работ</a:t>
            </a:r>
          </a:p>
          <a:p>
            <a:pPr>
              <a:lnSpc>
                <a:spcPct val="100000"/>
              </a:lnSpc>
            </a:pPr>
            <a:r>
              <a:rPr lang="ru-RU" sz="1200" b="0" dirty="0">
                <a:solidFill>
                  <a:schemeClr val="tx1"/>
                </a:solidFill>
              </a:rPr>
              <a:t>Соблюдение графика и объема проводимых работ в процессе их выполнения.</a:t>
            </a:r>
          </a:p>
          <a:p>
            <a:pPr>
              <a:lnSpc>
                <a:spcPct val="100000"/>
              </a:lnSpc>
            </a:pPr>
            <a:r>
              <a:rPr lang="ru-RU" sz="1200" b="0" dirty="0">
                <a:solidFill>
                  <a:schemeClr val="tx1"/>
                </a:solidFill>
              </a:rPr>
              <a:t>Обеспечение строительного контроля в соответствии со ст. 53 Градостроительного кодекса РФ.</a:t>
            </a:r>
          </a:p>
          <a:p>
            <a:pPr>
              <a:lnSpc>
                <a:spcPct val="100000"/>
              </a:lnSpc>
            </a:pPr>
            <a:r>
              <a:rPr lang="ru-RU" sz="1200" u="sng" dirty="0">
                <a:solidFill>
                  <a:schemeClr val="tx1"/>
                </a:solidFill>
              </a:rPr>
              <a:t>Ведение исполнительной и технической документации</a:t>
            </a:r>
          </a:p>
          <a:p>
            <a:pPr>
              <a:lnSpc>
                <a:spcPct val="100000"/>
              </a:lnSpc>
            </a:pPr>
            <a:r>
              <a:rPr lang="ru-RU" sz="1200" b="0" dirty="0">
                <a:solidFill>
                  <a:schemeClr val="tx1"/>
                </a:solidFill>
              </a:rPr>
              <a:t>Технический заказчик обязан переводить в цифровой формат все документы и материалы (сметы, чертежи, акты, фотографии и др.), сформированные в составе исполнительной документации.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100E9A-DC0E-41B2-9EE4-2C8EDAD989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89500" y="211146"/>
            <a:ext cx="2186225" cy="736442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CFB9726A-497A-4402-8D0D-D4495A671ABA}"/>
              </a:ext>
            </a:extLst>
          </p:cNvPr>
          <p:cNvSpPr/>
          <p:nvPr/>
        </p:nvSpPr>
        <p:spPr>
          <a:xfrm>
            <a:off x="1293026" y="440775"/>
            <a:ext cx="5363874" cy="425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Этапы проведения текущего ремонта</a:t>
            </a:r>
          </a:p>
        </p:txBody>
      </p:sp>
    </p:spTree>
    <p:extLst>
      <p:ext uri="{BB962C8B-B14F-4D97-AF65-F5344CB8AC3E}">
        <p14:creationId xmlns:p14="http://schemas.microsoft.com/office/powerpoint/2010/main" val="52492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0">
            <a:extLst>
              <a:ext uri="{FF2B5EF4-FFF2-40B4-BE49-F238E27FC236}">
                <a16:creationId xmlns:a16="http://schemas.microsoft.com/office/drawing/2014/main" id="{3E432E4C-3C23-9C41-A9F4-98F78B3BC80D}"/>
              </a:ext>
            </a:extLst>
          </p:cNvPr>
          <p:cNvSpPr txBox="1"/>
          <p:nvPr/>
        </p:nvSpPr>
        <p:spPr>
          <a:xfrm>
            <a:off x="512380" y="1158734"/>
            <a:ext cx="8041921" cy="3490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lnSpc>
                <a:spcPts val="2200"/>
              </a:lnSpc>
              <a:defRPr sz="1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1200" u="sng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1. Модель «собственники формируют план текущего ремонта»</a:t>
            </a: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u="sng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lnSpc>
                <a:spcPct val="100000"/>
              </a:lnSpc>
            </a:pPr>
            <a:r>
              <a:rPr lang="ru-RU" sz="12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УК ничего не предлагает, всё зависит от активности, настойчивости отдельных активистов, часто без решения ОСС. </a:t>
            </a:r>
          </a:p>
          <a:p>
            <a:pPr>
              <a:lnSpc>
                <a:spcPct val="100000"/>
              </a:lnSpc>
            </a:pPr>
            <a:endParaRPr lang="ru-RU" sz="12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lnSpc>
                <a:spcPct val="100000"/>
              </a:lnSpc>
            </a:pPr>
            <a:r>
              <a:rPr lang="ru-RU" sz="1200" u="sng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2. Модель «по предписаниям или решению суда»</a:t>
            </a:r>
          </a:p>
          <a:p>
            <a:pPr>
              <a:lnSpc>
                <a:spcPct val="100000"/>
              </a:lnSpc>
            </a:pPr>
            <a:r>
              <a:rPr lang="ru-RU" sz="12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Совета дома нет или он не учитывает все проблемы дома, поэтому для решения своей проблемы отдельные собственники вынуждены обращаться в суд или надзорные ведомства. Может быть конфликт внутри сообщества собственников.</a:t>
            </a:r>
          </a:p>
          <a:p>
            <a:pPr>
              <a:lnSpc>
                <a:spcPct val="100000"/>
              </a:lnSpc>
            </a:pPr>
            <a:endParaRPr lang="ru-RU" sz="12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lnSpc>
                <a:spcPct val="100000"/>
              </a:lnSpc>
            </a:pPr>
            <a:r>
              <a:rPr lang="ru-RU" sz="1200" u="sng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3. Модель «принятие осознанного решения на ОСС ежегодно и наделение полномочиями Совета дома»</a:t>
            </a:r>
          </a:p>
          <a:p>
            <a:pPr>
              <a:lnSpc>
                <a:spcPct val="100000"/>
              </a:lnSpc>
            </a:pPr>
            <a:r>
              <a:rPr lang="ru-RU" sz="12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 доме организованное сообщество собственников, проблем нерешенных много. Часто есть накопления по статье «Текущий ремонт».</a:t>
            </a:r>
          </a:p>
          <a:p>
            <a:pPr>
              <a:lnSpc>
                <a:spcPct val="100000"/>
              </a:lnSpc>
            </a:pPr>
            <a:endParaRPr lang="ru-RU" sz="12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Варианты привлечения подрядчика:</a:t>
            </a:r>
          </a:p>
          <a:p>
            <a:pPr marL="257175" indent="-257175">
              <a:lnSpc>
                <a:spcPct val="100000"/>
              </a:lnSpc>
              <a:buFontTx/>
              <a:buChar char="-"/>
            </a:pPr>
            <a:r>
              <a:rPr lang="ru-RU" sz="12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Поиск осуществляют собственники,</a:t>
            </a:r>
          </a:p>
          <a:p>
            <a:pPr marL="257175" indent="-257175">
              <a:lnSpc>
                <a:spcPct val="100000"/>
              </a:lnSpc>
              <a:buFontTx/>
              <a:buChar char="-"/>
            </a:pPr>
            <a:r>
              <a:rPr lang="ru-RU" sz="12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УК делает преимущественно собственными силами или дружественными подрядчиками,</a:t>
            </a:r>
          </a:p>
          <a:p>
            <a:pPr marL="257175" indent="-257175">
              <a:lnSpc>
                <a:spcPct val="100000"/>
              </a:lnSpc>
              <a:buFontTx/>
              <a:buChar char="-"/>
            </a:pPr>
            <a:r>
              <a:rPr lang="ru-RU" sz="12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Анализ нескольких предложений, оценка сроков и качества, совместные усилия собственников и УК/ТСЖ.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B4F90-34AC-4789-A0EA-1A339542D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89500" y="211146"/>
            <a:ext cx="2186225" cy="736442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55059F07-A544-48A3-A60B-88787F911875}"/>
              </a:ext>
            </a:extLst>
          </p:cNvPr>
          <p:cNvSpPr/>
          <p:nvPr/>
        </p:nvSpPr>
        <p:spPr>
          <a:xfrm>
            <a:off x="1369226" y="320125"/>
            <a:ext cx="5363874" cy="425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Практика организации и проведения </a:t>
            </a:r>
          </a:p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текущего ремонта</a:t>
            </a:r>
          </a:p>
        </p:txBody>
      </p:sp>
    </p:spTree>
    <p:extLst>
      <p:ext uri="{BB962C8B-B14F-4D97-AF65-F5344CB8AC3E}">
        <p14:creationId xmlns:p14="http://schemas.microsoft.com/office/powerpoint/2010/main" val="2711461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0">
            <a:extLst>
              <a:ext uri="{FF2B5EF4-FFF2-40B4-BE49-F238E27FC236}">
                <a16:creationId xmlns:a16="http://schemas.microsoft.com/office/drawing/2014/main" id="{3E432E4C-3C23-9C41-A9F4-98F78B3BC80D}"/>
              </a:ext>
            </a:extLst>
          </p:cNvPr>
          <p:cNvSpPr txBox="1"/>
          <p:nvPr/>
        </p:nvSpPr>
        <p:spPr>
          <a:xfrm>
            <a:off x="512380" y="1301743"/>
            <a:ext cx="8041921" cy="35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lnSpc>
                <a:spcPts val="2200"/>
              </a:lnSpc>
              <a:defRPr sz="1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Списание за счет ст. «Текущий ремонт» поверки ОДПУ, освидетельствование лифтов, покупка средств труда, инвентаря, оборудования для уборщицы, сантехника, дворника, электрика, иные расходы и т.п.</a:t>
            </a: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Списание за счет ст. «Текущий ремонт» расходов, не относящихся к ремонту общего имущества вообще: вознаграждение членам совета дома, гуманитарной помощи, праздника во дворе, налогов.</a:t>
            </a: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Направление перерасчета по ОДН в увеличение ст. «Текущий ремонт»</a:t>
            </a: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Направление перерасчета в результате неоказания услуг по содержанию в увеличение ст. «Текущий ремонт» при способе управления УО или НСУ</a:t>
            </a: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Заключение трехстороннего договора на выполнение текущего ремонта (УК, представитель собственников и подрядчик).</a:t>
            </a: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Отказ от формирования перечня и сроков всех работ по текущему и капитальному ремонту на основе осмотров ОИ в МКД.</a:t>
            </a: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Отказ от утверждения плана и сроков текущего ремонта на ОСС, отказ от приемки работ.</a:t>
            </a: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b="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Нарушение требований безопасности при выборе материалов, технологий, моделей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3C27FC-466B-41D3-ADA9-D9C95CBB23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89500" y="211146"/>
            <a:ext cx="2186225" cy="736442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59ADE0A3-AB3E-4349-B805-8CC2ED5A08F1}"/>
              </a:ext>
            </a:extLst>
          </p:cNvPr>
          <p:cNvSpPr/>
          <p:nvPr/>
        </p:nvSpPr>
        <p:spPr>
          <a:xfrm>
            <a:off x="1318426" y="437837"/>
            <a:ext cx="5363874" cy="425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ОШИБКИ</a:t>
            </a:r>
          </a:p>
        </p:txBody>
      </p:sp>
    </p:spTree>
    <p:extLst>
      <p:ext uri="{BB962C8B-B14F-4D97-AF65-F5344CB8AC3E}">
        <p14:creationId xmlns:p14="http://schemas.microsoft.com/office/powerpoint/2010/main" val="854703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6D5E827-791C-32FD-5AA9-4208C67ADA2F}"/>
              </a:ext>
            </a:extLst>
          </p:cNvPr>
          <p:cNvSpPr txBox="1">
            <a:spLocks/>
          </p:cNvSpPr>
          <p:nvPr/>
        </p:nvSpPr>
        <p:spPr>
          <a:xfrm>
            <a:off x="2216715" y="812239"/>
            <a:ext cx="4405893" cy="1374287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2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0137" y="1378612"/>
            <a:ext cx="8818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Осмотр ОИ МКД – основа формирования перечня работ по текущему ремонту;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Учитываем обязательно план работ по капитальному ремонту;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Изучаем способы решения проблем, ищем опыт других домов в городе и за пределами региона;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Принимаем решение на ОСС по текущему ремонту (перечень, объем и сроки выполнения);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Вовлекаем собственников, экспертов, СМИ;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Выполняем юридические формальности в случае выявления нарушения сроков выполнения, объема и качества работ, появления дефектов в гарантийный срок;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Всё фиксируем на фото, видео, в переписке и ведём в хронологическом порядке историю проблемы (идеально в группе в ВКОНТАКТЕ, в канале в Мах).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21096" y="3477332"/>
            <a:ext cx="7876615" cy="56928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350" b="1" dirty="0">
                <a:solidFill>
                  <a:srgbClr val="C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Arial"/>
              </a:rPr>
              <a:t>Каждое действие может пригодится, если оно зафиксировано, в совокупности сыграть при разрешении ситуации с помощью надзорных ведомств, СМИ, переговоров, суда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32289F-F6F2-43AF-81AC-99EFF5551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89500" y="211146"/>
            <a:ext cx="2186225" cy="736442"/>
          </a:xfrm>
          <a:prstGeom prst="rect">
            <a:avLst/>
          </a:prstGeom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6014596C-B9AC-4860-9D91-CAF91269BD88}"/>
              </a:ext>
            </a:extLst>
          </p:cNvPr>
          <p:cNvSpPr/>
          <p:nvPr/>
        </p:nvSpPr>
        <p:spPr>
          <a:xfrm>
            <a:off x="1483526" y="413128"/>
            <a:ext cx="5363874" cy="425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Советы</a:t>
            </a:r>
          </a:p>
        </p:txBody>
      </p:sp>
    </p:spTree>
    <p:extLst>
      <p:ext uri="{BB962C8B-B14F-4D97-AF65-F5344CB8AC3E}">
        <p14:creationId xmlns:p14="http://schemas.microsoft.com/office/powerpoint/2010/main" val="292765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6D5E827-791C-32FD-5AA9-4208C67ADA2F}"/>
              </a:ext>
            </a:extLst>
          </p:cNvPr>
          <p:cNvSpPr txBox="1">
            <a:spLocks/>
          </p:cNvSpPr>
          <p:nvPr/>
        </p:nvSpPr>
        <p:spPr>
          <a:xfrm>
            <a:off x="2216715" y="812239"/>
            <a:ext cx="4405893" cy="1374287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2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0137" y="1203736"/>
            <a:ext cx="881853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1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На </a:t>
            </a:r>
            <a:r>
              <a:rPr lang="ru-RU" sz="1100" u="sng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плановую сумму начислений </a:t>
            </a:r>
            <a:r>
              <a:rPr lang="ru-RU" sz="11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по текущему ремонту в составе платы за содержание жилого помещения.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1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Дополнительно учитываются неизрасходованные средства в предыдущие годы или наоборот сверх потраченные относительно плановых сумм начисления.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1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При ТСЖ/ТСН/ЖСК/ЖК и непосредственном управлении возможно создание резервного фонда, но отдельно от текущего ремонта</a:t>
            </a:r>
            <a:r>
              <a:rPr lang="ru-RU" sz="1650" dirty="0"/>
              <a:t>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05161" y="2460412"/>
            <a:ext cx="7102165" cy="512627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ru-RU" sz="15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5161" y="2501281"/>
            <a:ext cx="71777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Оплаченные собственниками суммы не учитываются, так как взыскание задолженности по оплате, в том числе за текущий ремонт, является обязанностью управляющей (обслуживающей) дом организации.</a:t>
            </a:r>
            <a:endParaRPr lang="ru-RU" sz="1100" u="sng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582" y="3247227"/>
            <a:ext cx="7099744" cy="684803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Перерасчет платы за содержание жилого помещения для каждого собственника помещения в МКД возможен за счет фактических расходов по текущему ремонту только при расторжение договора с управляющей (обслуживающей) организацией</a:t>
            </a:r>
            <a:r>
              <a:rPr lang="ru-RU" sz="1650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28" y="2263114"/>
            <a:ext cx="1199134" cy="2632736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AE071556-DF0E-412F-A7CA-C8751C719023}"/>
              </a:ext>
            </a:extLst>
          </p:cNvPr>
          <p:cNvSpPr/>
          <p:nvPr/>
        </p:nvSpPr>
        <p:spPr>
          <a:xfrm>
            <a:off x="1811184" y="306756"/>
            <a:ext cx="5363874" cy="425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План текущего ремонта МКД составляется</a:t>
            </a:r>
          </a:p>
        </p:txBody>
      </p:sp>
    </p:spTree>
    <p:extLst>
      <p:ext uri="{BB962C8B-B14F-4D97-AF65-F5344CB8AC3E}">
        <p14:creationId xmlns:p14="http://schemas.microsoft.com/office/powerpoint/2010/main" val="2461771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23" y="1151362"/>
            <a:ext cx="7669788" cy="368192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AF8FB4-5484-4430-B209-700275A92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89500" y="211146"/>
            <a:ext cx="2186225" cy="736442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F2259307-66D5-4954-846C-80A2981F8CB6}"/>
              </a:ext>
            </a:extLst>
          </p:cNvPr>
          <p:cNvSpPr/>
          <p:nvPr/>
        </p:nvSpPr>
        <p:spPr>
          <a:xfrm>
            <a:off x="1425626" y="277390"/>
            <a:ext cx="5363874" cy="425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Таблица анализа средств по текущему </a:t>
            </a:r>
          </a:p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ремонту МКД</a:t>
            </a:r>
          </a:p>
        </p:txBody>
      </p:sp>
    </p:spTree>
    <p:extLst>
      <p:ext uri="{BB962C8B-B14F-4D97-AF65-F5344CB8AC3E}">
        <p14:creationId xmlns:p14="http://schemas.microsoft.com/office/powerpoint/2010/main" val="2297998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НП &quot;ЖКХ Контроль&quot;">
            <a:extLst>
              <a:ext uri="{FF2B5EF4-FFF2-40B4-BE49-F238E27FC236}">
                <a16:creationId xmlns:a16="http://schemas.microsoft.com/office/drawing/2014/main" id="{73923C36-BE2C-7D9E-D317-B0EF19B15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9" y="344822"/>
            <a:ext cx="2082581" cy="5919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9AB9A5-41E9-BB8D-0041-BC43D026BE93}"/>
              </a:ext>
            </a:extLst>
          </p:cNvPr>
          <p:cNvSpPr txBox="1"/>
          <p:nvPr/>
        </p:nvSpPr>
        <p:spPr>
          <a:xfrm>
            <a:off x="184369" y="1682440"/>
            <a:ext cx="868343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Заздравных Мария Алексеевна</a:t>
            </a:r>
          </a:p>
          <a:p>
            <a:pPr marL="342900" indent="-342900">
              <a:buFontTx/>
              <a:buChar char="-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исполнительный директор Регцентра Омской области НП «ЖКХ Контроль»;</a:t>
            </a:r>
          </a:p>
          <a:p>
            <a:pPr marL="342900" indent="-342900">
              <a:buFontTx/>
              <a:buChar char="-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медиатор, подготовка к переговорам участников рынка ЖКХ;</a:t>
            </a:r>
          </a:p>
          <a:p>
            <a:pPr marL="342900" indent="-342900">
              <a:buFontTx/>
              <a:buChar char="-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просвещение граждан о нормах жилищного законодательства, практическая помощь в освоении цифровых инструментом в сфере ЖКХ;</a:t>
            </a:r>
          </a:p>
          <a:p>
            <a:pPr marL="342900" indent="-342900">
              <a:buFontTx/>
              <a:buChar char="-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фанат цифровизации в ЖКХ и образовании.</a:t>
            </a:r>
          </a:p>
          <a:p>
            <a:pPr marL="342900" indent="-342900">
              <a:buFontTx/>
              <a:buChar char="-"/>
            </a:pPr>
            <a:endParaRPr lang="ru-RU" sz="13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119" y="3036657"/>
            <a:ext cx="8683439" cy="176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ВКонтакте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https://vk.com/mariz888</a:t>
            </a:r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Бесплатные консультации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Общественная приемная по вопросам ЖКХ Омской области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Можно записаться по тел. +7 913-148-21-09 (есть WhatsApp и MAX)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Группа в ВКОНТАКТЕ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https://vk.com/ob_priem_gkh55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Электронная почта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op55gkh@yandex.ru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2F43F0-D406-4133-8C18-D9A81A2947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41656" y="291110"/>
            <a:ext cx="2186225" cy="736442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B03AAA59-8B9D-4FAF-BCB5-885A0405ED3B}"/>
              </a:ext>
            </a:extLst>
          </p:cNvPr>
          <p:cNvSpPr/>
          <p:nvPr/>
        </p:nvSpPr>
        <p:spPr>
          <a:xfrm>
            <a:off x="1454150" y="1083049"/>
            <a:ext cx="5720908" cy="425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13863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64249" y="3386948"/>
            <a:ext cx="1349470" cy="370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sz="1125" b="1" dirty="0">
                <a:solidFill>
                  <a:srgbClr val="202A5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Канал в «Макс»</a:t>
            </a:r>
            <a:endParaRPr lang="en-US" sz="1125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7922" y="3386948"/>
            <a:ext cx="1709023" cy="370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sz="1125" b="1" dirty="0">
                <a:solidFill>
                  <a:srgbClr val="202A5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Канал в «Телеграм»</a:t>
            </a:r>
            <a:endParaRPr lang="en-US" sz="1125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05" y="1893449"/>
            <a:ext cx="1484313" cy="148431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712205" y="3387496"/>
            <a:ext cx="1757107" cy="364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sz="1125" b="1" dirty="0">
                <a:solidFill>
                  <a:srgbClr val="202A5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Группа в «Вконтакте»</a:t>
            </a:r>
            <a:endParaRPr lang="en-US" sz="1125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49" y="1893449"/>
            <a:ext cx="1493499" cy="149349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2225658" y="3222933"/>
            <a:ext cx="416417" cy="41323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5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2" y="1893449"/>
            <a:ext cx="1574168" cy="1574168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5172090" y="3222933"/>
            <a:ext cx="416417" cy="41323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5" dirty="0"/>
          </a:p>
        </p:txBody>
      </p:sp>
      <p:sp>
        <p:nvSpPr>
          <p:cNvPr id="21" name="Овал 20"/>
          <p:cNvSpPr/>
          <p:nvPr/>
        </p:nvSpPr>
        <p:spPr>
          <a:xfrm>
            <a:off x="8261103" y="3222933"/>
            <a:ext cx="416417" cy="41323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5" dirty="0"/>
          </a:p>
        </p:txBody>
      </p:sp>
      <p:sp>
        <p:nvSpPr>
          <p:cNvPr id="19" name="Text 0">
            <a:extLst>
              <a:ext uri="{FF2B5EF4-FFF2-40B4-BE49-F238E27FC236}">
                <a16:creationId xmlns:a16="http://schemas.microsoft.com/office/drawing/2014/main" id="{B2051B9E-38A8-4C68-9C13-F82D290B668D}"/>
              </a:ext>
            </a:extLst>
          </p:cNvPr>
          <p:cNvSpPr/>
          <p:nvPr/>
        </p:nvSpPr>
        <p:spPr>
          <a:xfrm>
            <a:off x="991297" y="606870"/>
            <a:ext cx="5720908" cy="425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Следите за актуальными новостями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F229656-E069-499C-BE97-71AA008913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12205" y="323619"/>
            <a:ext cx="2186225" cy="73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8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28691" y="2152650"/>
            <a:ext cx="2549403" cy="685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sz="1125" b="1" dirty="0">
                <a:solidFill>
                  <a:srgbClr val="202A5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На нашем сайте: </a:t>
            </a:r>
          </a:p>
          <a:p>
            <a:pPr>
              <a:lnSpc>
                <a:spcPts val="2500"/>
              </a:lnSpc>
            </a:pPr>
            <a:r>
              <a:rPr lang="en-US" sz="1125" b="1" dirty="0">
                <a:solidFill>
                  <a:srgbClr val="202A5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hlinkClick r:id="rId2"/>
              </a:rPr>
              <a:t>https://gisgkx.ru/</a:t>
            </a:r>
            <a:r>
              <a:rPr lang="ru-RU" sz="1125" b="1" dirty="0">
                <a:solidFill>
                  <a:srgbClr val="202A54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</a:t>
            </a:r>
            <a:endParaRPr lang="en-US" sz="1125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" y="2062740"/>
            <a:ext cx="2218520" cy="3080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18" y="960004"/>
            <a:ext cx="3255750" cy="3255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467032-CE79-4874-B938-53B67E582D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73242" y="236031"/>
            <a:ext cx="2186225" cy="736442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A0BFD987-010D-4D97-9F06-0BFA8B8F2EC1}"/>
              </a:ext>
            </a:extLst>
          </p:cNvPr>
          <p:cNvSpPr/>
          <p:nvPr/>
        </p:nvSpPr>
        <p:spPr>
          <a:xfrm>
            <a:off x="5428691" y="1707191"/>
            <a:ext cx="2954962" cy="425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Полезные материалы </a:t>
            </a:r>
          </a:p>
        </p:txBody>
      </p:sp>
    </p:spTree>
    <p:extLst>
      <p:ext uri="{BB962C8B-B14F-4D97-AF65-F5344CB8AC3E}">
        <p14:creationId xmlns:p14="http://schemas.microsoft.com/office/powerpoint/2010/main" val="2734786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349" y="590922"/>
            <a:ext cx="723751" cy="239018"/>
          </a:xfrm>
          <a:prstGeom prst="roundRect">
            <a:avLst>
              <a:gd name="adj" fmla="val 18372"/>
            </a:avLst>
          </a:prstGeom>
          <a:solidFill>
            <a:srgbClr val="D7D2F9"/>
          </a:solidFill>
          <a:ln/>
        </p:spPr>
      </p:sp>
      <p:sp>
        <p:nvSpPr>
          <p:cNvPr id="3" name="Text 1"/>
          <p:cNvSpPr/>
          <p:nvPr/>
        </p:nvSpPr>
        <p:spPr>
          <a:xfrm>
            <a:off x="580157" y="591046"/>
            <a:ext cx="823615" cy="160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БЛОК 1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349" y="878086"/>
            <a:ext cx="8677721" cy="408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Текущий </a:t>
            </a:r>
            <a:r>
              <a:rPr lang="ru-RU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или</a:t>
            </a: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Капитальный: где «красная линия»?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457349" y="1587624"/>
            <a:ext cx="20908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Текущий ремонт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457349" y="1912218"/>
            <a:ext cx="3955256" cy="850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Восстановление утраченных функций отдельных элементов МКД. Ключевой </a:t>
            </a:r>
            <a:r>
              <a:rPr lang="en-US" sz="110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критерий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по 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ГОСТ Р 56535-2015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: объём работ 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 превышает 30%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от ремонтируемого конструктивного элемента.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457349" y="2824014"/>
            <a:ext cx="3955256" cy="9297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28000"/>
              </a:lnSpc>
              <a:buSzPct val="100000"/>
              <a:buChar char="•"/>
            </a:pPr>
            <a:r>
              <a:rPr lang="en-US" sz="1100" dirty="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Заделка трещин и швов фундамента</a:t>
            </a:r>
            <a:endParaRPr lang="en-US" sz="11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342900" indent="-342900" algn="l">
              <a:lnSpc>
                <a:spcPct val="128000"/>
              </a:lnSpc>
              <a:buSzPct val="100000"/>
              <a:buChar char="•"/>
            </a:pPr>
            <a:r>
              <a:rPr lang="en-US" sz="1100" dirty="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Частичная замена окон и дверей</a:t>
            </a:r>
            <a:endParaRPr lang="en-US" sz="11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342900" indent="-342900" algn="l">
              <a:lnSpc>
                <a:spcPct val="128000"/>
              </a:lnSpc>
              <a:buSzPct val="100000"/>
              <a:buChar char="•"/>
            </a:pPr>
            <a:r>
              <a:rPr lang="en-US" sz="1100" dirty="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Герметизация стыков элементов здания</a:t>
            </a:r>
            <a:endParaRPr lang="en-US" sz="11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342900" indent="-342900" algn="l">
              <a:lnSpc>
                <a:spcPct val="128000"/>
              </a:lnSpc>
              <a:buSzPct val="100000"/>
              <a:buChar char="•"/>
            </a:pPr>
            <a:r>
              <a:rPr lang="en-US" sz="1100" dirty="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Замена отдельных участков трубопровода</a:t>
            </a:r>
            <a:endParaRPr lang="en-US" sz="11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36157" y="1587624"/>
            <a:ext cx="2316659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Капитальный ремонт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36157" y="1912218"/>
            <a:ext cx="3955256" cy="6025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Полноценная замена или восстановление конструктивных элементов и инженерных систем. Перечень закреплён в 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статье 166 ЖК РФ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4736157" y="2623170"/>
            <a:ext cx="3955256" cy="9297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28000"/>
              </a:lnSpc>
              <a:buSzPct val="100000"/>
              <a:buChar char="•"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Ремонт и замена инженерных систем целиком</a:t>
            </a:r>
            <a:endParaRPr lang="en-US" sz="1100" dirty="0"/>
          </a:p>
          <a:p>
            <a:pPr marL="342900" indent="-342900" algn="l">
              <a:lnSpc>
                <a:spcPct val="128000"/>
              </a:lnSpc>
              <a:buSzPct val="100000"/>
              <a:buChar char="•"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Ремонт крыши, фасада, фундамента</a:t>
            </a:r>
            <a:endParaRPr lang="en-US" sz="1100" dirty="0"/>
          </a:p>
          <a:p>
            <a:pPr marL="342900" indent="-342900" algn="l">
              <a:lnSpc>
                <a:spcPct val="128000"/>
              </a:lnSpc>
              <a:buSzPct val="100000"/>
              <a:buChar char="•"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Замена лифтового оборудования</a:t>
            </a:r>
            <a:endParaRPr lang="en-US" sz="1100" dirty="0"/>
          </a:p>
          <a:p>
            <a:pPr marL="342900" indent="-342900" algn="l">
              <a:lnSpc>
                <a:spcPct val="128000"/>
              </a:lnSpc>
              <a:buSzPct val="100000"/>
              <a:buChar char="•"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Замена всех окон в здании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4736157" y="3688407"/>
            <a:ext cx="3955256" cy="728588"/>
          </a:xfrm>
          <a:prstGeom prst="roundRect">
            <a:avLst>
              <a:gd name="adj" fmla="val 7534"/>
            </a:avLst>
          </a:prstGeom>
          <a:solidFill>
            <a:srgbClr val="FCF2B5"/>
          </a:solidFill>
          <a:ln/>
        </p:spPr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829" y="3880247"/>
            <a:ext cx="163339" cy="130671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5160838" y="3841552"/>
            <a:ext cx="3399904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Частичная замена окон — текущий ремонт. Плановая замена всех окон — уже капитальный!</a:t>
            </a:r>
            <a:endParaRPr lang="en-US" sz="11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6F9F0A-6F5B-41D1-9FFE-160A79C786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89500" y="163819"/>
            <a:ext cx="2186225" cy="7364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31704" y="226033"/>
            <a:ext cx="3429000" cy="7966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Три критерия разграничения: что говорят </a:t>
            </a:r>
            <a:r>
              <a:rPr lang="en-US" sz="2200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суды</a:t>
            </a:r>
            <a:endParaRPr lang="en-US" sz="2200" dirty="0"/>
          </a:p>
        </p:txBody>
      </p:sp>
      <p:sp>
        <p:nvSpPr>
          <p:cNvPr id="4" name="Shape 1"/>
          <p:cNvSpPr/>
          <p:nvPr/>
        </p:nvSpPr>
        <p:spPr>
          <a:xfrm>
            <a:off x="3855393" y="1560016"/>
            <a:ext cx="2378794" cy="1781026"/>
          </a:xfrm>
          <a:prstGeom prst="roundRect">
            <a:avLst>
              <a:gd name="adj" fmla="val 3851"/>
            </a:avLst>
          </a:prstGeom>
          <a:solidFill>
            <a:srgbClr val="FAFAFA">
              <a:alpha val="95000"/>
            </a:srgbClr>
          </a:solidFill>
          <a:ln w="14288">
            <a:solidFill>
              <a:srgbClr val="BDB8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3855393" y="1545729"/>
            <a:ext cx="2378794" cy="57150"/>
          </a:xfrm>
          <a:prstGeom prst="roundRect">
            <a:avLst>
              <a:gd name="adj" fmla="val 89535"/>
            </a:avLst>
          </a:prstGeom>
          <a:solidFill>
            <a:srgbClr val="5E4CE6"/>
          </a:solidFill>
          <a:ln/>
        </p:spPr>
      </p:sp>
      <p:sp>
        <p:nvSpPr>
          <p:cNvPr id="6" name="Shape 3"/>
          <p:cNvSpPr/>
          <p:nvPr/>
        </p:nvSpPr>
        <p:spPr>
          <a:xfrm>
            <a:off x="4862029" y="1377330"/>
            <a:ext cx="365447" cy="365447"/>
          </a:xfrm>
          <a:prstGeom prst="roundRect">
            <a:avLst>
              <a:gd name="adj" fmla="val 156384"/>
            </a:avLst>
          </a:prstGeom>
          <a:solidFill>
            <a:srgbClr val="5E4CE6"/>
          </a:solidFill>
          <a:ln/>
        </p:spPr>
      </p:sp>
      <p:sp>
        <p:nvSpPr>
          <p:cNvPr id="7" name="Text 4"/>
          <p:cNvSpPr/>
          <p:nvPr/>
        </p:nvSpPr>
        <p:spPr>
          <a:xfrm>
            <a:off x="4743041" y="1468710"/>
            <a:ext cx="374749" cy="18268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3991496" y="1712119"/>
            <a:ext cx="19800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Объём работ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3991496" y="1976884"/>
            <a:ext cx="2106588" cy="13707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Если объём ремонта конструктивного элемента 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 превышает 30%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от общей площади — работы текущие. Подтверждено Верховным Судом РФ в обзоре практики за январь 2025 года.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6338813" y="1560016"/>
            <a:ext cx="2378794" cy="1781026"/>
          </a:xfrm>
          <a:prstGeom prst="roundRect">
            <a:avLst>
              <a:gd name="adj" fmla="val 3851"/>
            </a:avLst>
          </a:prstGeom>
          <a:solidFill>
            <a:srgbClr val="FAFAFA">
              <a:alpha val="95000"/>
            </a:srgbClr>
          </a:solidFill>
          <a:ln w="14288">
            <a:solidFill>
              <a:srgbClr val="BDB8DF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6338813" y="1545729"/>
            <a:ext cx="2378794" cy="57150"/>
          </a:xfrm>
          <a:prstGeom prst="roundRect">
            <a:avLst>
              <a:gd name="adj" fmla="val 89535"/>
            </a:avLst>
          </a:prstGeom>
          <a:solidFill>
            <a:srgbClr val="5E4CE6"/>
          </a:solidFill>
          <a:ln/>
        </p:spPr>
      </p:sp>
      <p:sp>
        <p:nvSpPr>
          <p:cNvPr id="12" name="Shape 9"/>
          <p:cNvSpPr/>
          <p:nvPr/>
        </p:nvSpPr>
        <p:spPr>
          <a:xfrm>
            <a:off x="7345449" y="1377330"/>
            <a:ext cx="365447" cy="365447"/>
          </a:xfrm>
          <a:prstGeom prst="roundRect">
            <a:avLst>
              <a:gd name="adj" fmla="val 156384"/>
            </a:avLst>
          </a:prstGeom>
          <a:solidFill>
            <a:srgbClr val="5E4CE6"/>
          </a:solidFill>
          <a:ln/>
        </p:spPr>
      </p:sp>
      <p:sp>
        <p:nvSpPr>
          <p:cNvPr id="13" name="Text 10"/>
          <p:cNvSpPr/>
          <p:nvPr/>
        </p:nvSpPr>
        <p:spPr>
          <a:xfrm>
            <a:off x="7226461" y="1468710"/>
            <a:ext cx="374749" cy="18268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1150" dirty="0"/>
          </a:p>
        </p:txBody>
      </p:sp>
      <p:sp>
        <p:nvSpPr>
          <p:cNvPr id="14" name="Text 11"/>
          <p:cNvSpPr/>
          <p:nvPr/>
        </p:nvSpPr>
        <p:spPr>
          <a:xfrm>
            <a:off x="6446526" y="1712119"/>
            <a:ext cx="19800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Характер работ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6446526" y="1940106"/>
            <a:ext cx="2106588" cy="11305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Один и тот же вид работ может быть и текущим, и капитальным — всё зависит от 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объёма и необходимости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 Контекст решает всё.</a:t>
            </a:r>
            <a:endParaRPr lang="en-US" sz="1100" dirty="0"/>
          </a:p>
        </p:txBody>
      </p:sp>
      <p:sp>
        <p:nvSpPr>
          <p:cNvPr id="16" name="Shape 13"/>
          <p:cNvSpPr/>
          <p:nvPr/>
        </p:nvSpPr>
        <p:spPr>
          <a:xfrm>
            <a:off x="3855393" y="3628355"/>
            <a:ext cx="4862215" cy="1056233"/>
          </a:xfrm>
          <a:prstGeom prst="roundRect">
            <a:avLst>
              <a:gd name="adj" fmla="val 6493"/>
            </a:avLst>
          </a:prstGeom>
          <a:solidFill>
            <a:srgbClr val="FAFAFA">
              <a:alpha val="95000"/>
            </a:srgbClr>
          </a:solidFill>
          <a:ln w="14288">
            <a:solidFill>
              <a:srgbClr val="BDB8DF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3855393" y="3614068"/>
            <a:ext cx="4862215" cy="57150"/>
          </a:xfrm>
          <a:prstGeom prst="roundRect">
            <a:avLst>
              <a:gd name="adj" fmla="val 89535"/>
            </a:avLst>
          </a:prstGeom>
          <a:solidFill>
            <a:srgbClr val="5E4CE6"/>
          </a:solidFill>
          <a:ln/>
        </p:spPr>
      </p:sp>
      <p:sp>
        <p:nvSpPr>
          <p:cNvPr id="18" name="Shape 15"/>
          <p:cNvSpPr/>
          <p:nvPr/>
        </p:nvSpPr>
        <p:spPr>
          <a:xfrm>
            <a:off x="6103776" y="3445669"/>
            <a:ext cx="365447" cy="365447"/>
          </a:xfrm>
          <a:prstGeom prst="roundRect">
            <a:avLst>
              <a:gd name="adj" fmla="val 156384"/>
            </a:avLst>
          </a:prstGeom>
          <a:solidFill>
            <a:srgbClr val="5E4CE6"/>
          </a:solidFill>
          <a:ln/>
        </p:spPr>
      </p:sp>
      <p:sp>
        <p:nvSpPr>
          <p:cNvPr id="19" name="Text 16"/>
          <p:cNvSpPr/>
          <p:nvPr/>
        </p:nvSpPr>
        <p:spPr>
          <a:xfrm>
            <a:off x="5984788" y="3537049"/>
            <a:ext cx="374749" cy="18268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1150" dirty="0"/>
          </a:p>
        </p:txBody>
      </p:sp>
      <p:sp>
        <p:nvSpPr>
          <p:cNvPr id="20" name="Text 17"/>
          <p:cNvSpPr/>
          <p:nvPr/>
        </p:nvSpPr>
        <p:spPr>
          <a:xfrm>
            <a:off x="4004704" y="3818483"/>
            <a:ext cx="19800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Стоимость</a:t>
            </a:r>
            <a:endParaRPr lang="en-US" sz="1350" dirty="0"/>
          </a:p>
        </p:txBody>
      </p:sp>
      <p:sp>
        <p:nvSpPr>
          <p:cNvPr id="21" name="Text 18"/>
          <p:cNvSpPr/>
          <p:nvPr/>
        </p:nvSpPr>
        <p:spPr>
          <a:xfrm>
            <a:off x="4004704" y="4045223"/>
            <a:ext cx="4590008" cy="3623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Закон не устанавливает жёстких финансовых порогов, но </a:t>
            </a:r>
            <a:r>
              <a:rPr lang="en-US" sz="110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суды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ориентируются на 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значительность расходов</a:t>
            </a:r>
            <a:r>
              <a:rPr lang="ru-RU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что и является 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косвенны</a:t>
            </a:r>
            <a:r>
              <a:rPr lang="ru-RU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критери</a:t>
            </a:r>
            <a:r>
              <a:rPr lang="ru-RU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ем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11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7AAB7AF-ADF5-42D3-9931-AEC7CC309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272" y="0"/>
            <a:ext cx="3708976" cy="51435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745B2FD-3258-4C72-9676-B2CB16934A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897450" y="196541"/>
            <a:ext cx="2186225" cy="7364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8066" y="354360"/>
            <a:ext cx="5843885" cy="359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Ошибки, которые стоят миллионов</a:t>
            </a:r>
            <a:endParaRPr lang="en-US" sz="2200" dirty="0"/>
          </a:p>
        </p:txBody>
      </p:sp>
      <p:sp>
        <p:nvSpPr>
          <p:cNvPr id="3" name="Shape 1"/>
          <p:cNvSpPr/>
          <p:nvPr/>
        </p:nvSpPr>
        <p:spPr>
          <a:xfrm>
            <a:off x="598065" y="959867"/>
            <a:ext cx="7715248" cy="1547143"/>
          </a:xfrm>
          <a:prstGeom prst="roundRect">
            <a:avLst>
              <a:gd name="adj" fmla="val 4433"/>
            </a:avLst>
          </a:prstGeom>
          <a:solidFill>
            <a:srgbClr val="FAFAFA">
              <a:alpha val="95000"/>
            </a:srgbClr>
          </a:solidFill>
          <a:ln w="14288">
            <a:solidFill>
              <a:srgbClr val="BDB8D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583778" y="959867"/>
            <a:ext cx="57150" cy="1547143"/>
          </a:xfrm>
          <a:prstGeom prst="roundRect">
            <a:avLst>
              <a:gd name="adj" fmla="val 84651"/>
            </a:avLst>
          </a:prstGeom>
          <a:solidFill>
            <a:srgbClr val="5E4CE6"/>
          </a:solidFill>
          <a:ln/>
        </p:spPr>
      </p:sp>
      <p:sp>
        <p:nvSpPr>
          <p:cNvPr id="5" name="Text 3"/>
          <p:cNvSpPr/>
          <p:nvPr/>
        </p:nvSpPr>
        <p:spPr>
          <a:xfrm>
            <a:off x="770334" y="1089273"/>
            <a:ext cx="5185966" cy="3598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Ошибка №1: Текущий ремонт — за счёт средств капремонта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770334" y="1542678"/>
            <a:ext cx="6738049" cy="83492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ТСЖ в Перми списало со спецсчёта </a:t>
            </a:r>
            <a:r>
              <a:rPr lang="en-US" sz="1100" b="1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более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4 млн рублей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на ремонт, который суд признал текущим (объём не превысил 30%). Итог — возврат всей суммы на спецсчёт по решению суда.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598065" y="2600548"/>
            <a:ext cx="7663731" cy="1547143"/>
          </a:xfrm>
          <a:prstGeom prst="roundRect">
            <a:avLst>
              <a:gd name="adj" fmla="val 4433"/>
            </a:avLst>
          </a:prstGeom>
          <a:solidFill>
            <a:srgbClr val="FAFAFA">
              <a:alpha val="95000"/>
            </a:srgbClr>
          </a:solidFill>
          <a:ln w="14288">
            <a:solidFill>
              <a:srgbClr val="BDB8DF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83778" y="2600548"/>
            <a:ext cx="57150" cy="1547143"/>
          </a:xfrm>
          <a:prstGeom prst="roundRect">
            <a:avLst>
              <a:gd name="adj" fmla="val 84651"/>
            </a:avLst>
          </a:prstGeom>
          <a:solidFill>
            <a:srgbClr val="5E4CE6"/>
          </a:solidFill>
          <a:ln/>
        </p:spPr>
      </p:sp>
      <p:sp>
        <p:nvSpPr>
          <p:cNvPr id="9" name="Text 7"/>
          <p:cNvSpPr/>
          <p:nvPr/>
        </p:nvSpPr>
        <p:spPr>
          <a:xfrm>
            <a:off x="770334" y="2729954"/>
            <a:ext cx="4423966" cy="3598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Ошибка №2: Неверная квалификация при смене УК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770334" y="3183359"/>
            <a:ext cx="6738049" cy="83492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УК отремонтировала подъезды и окна за счёт средств текущего ремонта. Суд округа расценил это как капитальный ремонт и обязал УК вернуть деньги собственникам.</a:t>
            </a:r>
            <a:endParaRPr lang="en-US" sz="11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 rotWithShape="1">
          <a:blip r:embed="rId3"/>
          <a:srcRect l="-191" t="675" r="191"/>
          <a:stretch/>
        </p:blipFill>
        <p:spPr>
          <a:xfrm>
            <a:off x="8504828" y="1139780"/>
            <a:ext cx="45719" cy="2828201"/>
          </a:xfrm>
          <a:prstGeom prst="rect">
            <a:avLst/>
          </a:prstGeom>
        </p:spPr>
      </p:pic>
      <p:sp>
        <p:nvSpPr>
          <p:cNvPr id="12" name="Shape 9"/>
          <p:cNvSpPr/>
          <p:nvPr/>
        </p:nvSpPr>
        <p:spPr>
          <a:xfrm>
            <a:off x="598066" y="4358134"/>
            <a:ext cx="7947794" cy="430932"/>
          </a:xfrm>
          <a:prstGeom prst="roundRect">
            <a:avLst>
              <a:gd name="adj" fmla="val 11226"/>
            </a:avLst>
          </a:prstGeom>
          <a:solidFill>
            <a:srgbClr val="FFB3B4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84" y="4525045"/>
            <a:ext cx="143917" cy="115119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972220" y="4480396"/>
            <a:ext cx="7915721" cy="166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Правильная квалификация работ — это не юридическая тонкость. Это вопрос выживания вашей организации.</a:t>
            </a:r>
            <a:endParaRPr lang="en-US" sz="11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F7003-1EFB-4C2B-9D2A-A3E27E9ED1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01716" y="147131"/>
            <a:ext cx="2186225" cy="7364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82410" y="305619"/>
            <a:ext cx="742950" cy="173013"/>
          </a:xfrm>
          <a:prstGeom prst="roundRect">
            <a:avLst>
              <a:gd name="adj" fmla="val 19789"/>
            </a:avLst>
          </a:prstGeom>
          <a:solidFill>
            <a:srgbClr val="D7D2F9"/>
          </a:solidFill>
          <a:ln/>
        </p:spPr>
      </p:sp>
      <p:sp>
        <p:nvSpPr>
          <p:cNvPr id="3" name="Text 1"/>
          <p:cNvSpPr/>
          <p:nvPr/>
        </p:nvSpPr>
        <p:spPr>
          <a:xfrm>
            <a:off x="1176416" y="298277"/>
            <a:ext cx="742950" cy="111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БЛОК 2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1056605" y="507876"/>
            <a:ext cx="5352008" cy="318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ОСС: процедура без права на ошибку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6605" y="936054"/>
            <a:ext cx="7030715" cy="2800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Согласно пункту 18 Правил № 491 и пункту 4.1 части 2 статьи 44 ЖК РФ, текущий ремонт проводится исключительно по решению общего собрания собственников.</a:t>
            </a:r>
            <a:endParaRPr lang="en-US" sz="11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05" y="1298525"/>
            <a:ext cx="7030715" cy="303683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725975" y="3373052"/>
            <a:ext cx="1136661" cy="3802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Уведомление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2734339" y="3798872"/>
            <a:ext cx="1043922" cy="2613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Собственников за 10 дней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5406647" y="3373051"/>
            <a:ext cx="1136661" cy="3802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Оформление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5410829" y="3696505"/>
            <a:ext cx="1043922" cy="2613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Протокол в течение 10 дней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1283105" y="1585444"/>
            <a:ext cx="1272522" cy="190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Подготовка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1397405" y="1816762"/>
            <a:ext cx="1043922" cy="2613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Перечень работ и смета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6588373" y="1547834"/>
            <a:ext cx="1272522" cy="190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Реализация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6711973" y="1816762"/>
            <a:ext cx="1043922" cy="3919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Выполнение утверждённого плана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3976936" y="1547834"/>
            <a:ext cx="1272522" cy="190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Проведение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4091236" y="1816762"/>
            <a:ext cx="1043922" cy="2613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Очно, заочно или очно‑заочно</a:t>
            </a:r>
            <a:endParaRPr lang="en-US" sz="1100" dirty="0"/>
          </a:p>
        </p:txBody>
      </p:sp>
      <p:sp>
        <p:nvSpPr>
          <p:cNvPr id="17" name="Text 14"/>
          <p:cNvSpPr/>
          <p:nvPr/>
        </p:nvSpPr>
        <p:spPr>
          <a:xfrm>
            <a:off x="983539" y="4313708"/>
            <a:ext cx="7658811" cy="6011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 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1 марта 2025 года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при проведении ОСС через систему ГИС ЖКХ указание СНИЛС в бюллетене собственника обязательно. Протокол оформляется в формате XML с усиленной квалифицированной электронной подписью оператора. Игнорирование этих требований делает решения ОСС недействительными.</a:t>
            </a:r>
            <a:endParaRPr lang="en-US" sz="11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32822D-32E5-4499-A4FC-A53E1B907B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789500" y="71695"/>
            <a:ext cx="2186225" cy="7364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8379" y="464418"/>
            <a:ext cx="7844284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Когда ОСС не нужно — и как это доказать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488379" y="1243905"/>
            <a:ext cx="2803847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Допустимые исключения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488379" y="1599307"/>
            <a:ext cx="3913436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 обзору практики Верховного Суда РФ за январь 2025 года, решение ОСС не требуется, если:</a:t>
            </a:r>
            <a:endParaRPr lang="en-US" sz="1100" dirty="0"/>
          </a:p>
        </p:txBody>
      </p:sp>
      <p:sp>
        <p:nvSpPr>
          <p:cNvPr id="5" name="Shape 3"/>
          <p:cNvSpPr/>
          <p:nvPr/>
        </p:nvSpPr>
        <p:spPr>
          <a:xfrm>
            <a:off x="4646488" y="1106537"/>
            <a:ext cx="4114354" cy="2753692"/>
          </a:xfrm>
          <a:prstGeom prst="roundRect">
            <a:avLst>
              <a:gd name="adj" fmla="val 3649"/>
            </a:avLst>
          </a:prstGeom>
          <a:solidFill>
            <a:srgbClr val="5E4CE6">
              <a:alpha val="95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4786015" y="1205619"/>
            <a:ext cx="27032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Что обязана доказать УК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4769941" y="1488579"/>
            <a:ext cx="3835301" cy="11072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Обязанность УК по содержанию общего имущества </a:t>
            </a:r>
            <a:r>
              <a:rPr lang="en-US" sz="1100" b="1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 является безусловным основанием</a:t>
            </a:r>
            <a:r>
              <a:rPr lang="en-US" sz="11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для удовлетворения требований любого собственника без процедуры ОСС. Вы обязаны документально подтвердить: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798702" y="2414177"/>
            <a:ext cx="3835301" cy="9819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1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Неотложный характер работ — акт осмотра до начала</a:t>
            </a:r>
            <a:endParaRPr lang="en-US" sz="110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1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Наличие предписания ГЖН</a:t>
            </a:r>
            <a:r>
              <a:rPr lang="ru-RU" sz="11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(ГЖИ)</a:t>
            </a:r>
            <a:r>
              <a:rPr lang="en-US" sz="11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копия предписания</a:t>
            </a:r>
            <a:endParaRPr lang="en-US" sz="110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1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Факт надлежащего оказания услуг — акт выполненных работ</a:t>
            </a:r>
            <a:endParaRPr lang="en-US" sz="11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693" y="4021596"/>
            <a:ext cx="209327" cy="209327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41859" y="4014713"/>
            <a:ext cx="2154436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Работы носят 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неотложный характер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(угроза жизни и здоровью)</a:t>
            </a:r>
            <a:endParaRPr lang="en-US" sz="110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0281" y="4021596"/>
            <a:ext cx="209327" cy="20932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3721447" y="4014713"/>
            <a:ext cx="2154510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Ремонт выполняется по 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предписанию органа ГЖН</a:t>
            </a:r>
            <a:r>
              <a:rPr lang="ru-RU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(ГЖИ)</a:t>
            </a:r>
            <a:endParaRPr lang="en-US" sz="11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9944" y="4021596"/>
            <a:ext cx="209327" cy="20932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501110" y="4014713"/>
            <a:ext cx="2154436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Работы инициированы 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массовыми обращениями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собственников МКД</a:t>
            </a:r>
            <a:endParaRPr lang="en-US" sz="11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0286161-37AF-4BF4-9003-738A3EBCD9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833950" y="164042"/>
            <a:ext cx="2186225" cy="7364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79884" y="430262"/>
            <a:ext cx="598016" cy="187672"/>
          </a:xfrm>
          <a:prstGeom prst="roundRect">
            <a:avLst>
              <a:gd name="adj" fmla="val 19433"/>
            </a:avLst>
          </a:prstGeom>
          <a:solidFill>
            <a:srgbClr val="D7D2F9"/>
          </a:solidFill>
          <a:ln/>
        </p:spPr>
      </p:sp>
      <p:sp>
        <p:nvSpPr>
          <p:cNvPr id="4" name="Text 1"/>
          <p:cNvSpPr/>
          <p:nvPr/>
        </p:nvSpPr>
        <p:spPr>
          <a:xfrm>
            <a:off x="432793" y="425126"/>
            <a:ext cx="761479" cy="122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БЛОК 3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379884" y="614224"/>
            <a:ext cx="4955232" cy="6783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Что ответить жителю: типовые ситуации</a:t>
            </a:r>
            <a:endParaRPr lang="en-US" sz="2400" dirty="0"/>
          </a:p>
        </p:txBody>
      </p:sp>
      <p:sp>
        <p:nvSpPr>
          <p:cNvPr id="6" name="Shape 3"/>
          <p:cNvSpPr/>
          <p:nvPr/>
        </p:nvSpPr>
        <p:spPr>
          <a:xfrm>
            <a:off x="379884" y="1297086"/>
            <a:ext cx="4955232" cy="897631"/>
          </a:xfrm>
          <a:prstGeom prst="roundRect">
            <a:avLst>
              <a:gd name="adj" fmla="val 6058"/>
            </a:avLst>
          </a:prstGeom>
          <a:solidFill>
            <a:srgbClr val="E9E6FA"/>
          </a:solidFill>
          <a:ln w="4763">
            <a:solidFill>
              <a:srgbClr val="BDB8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493142" y="1331019"/>
            <a:ext cx="2746921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«</a:t>
            </a: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Красьте подъезд немедленно!»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93142" y="1582735"/>
            <a:ext cx="4728716" cy="306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Решение о косметическом ремонте принимается ОСС (п. 4.1 ч. 2 ст. 44 ЖК РФ). Предложите 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совместно инициировать собрание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и включить работы в план на следующий год.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379884" y="2239776"/>
            <a:ext cx="4955232" cy="897631"/>
          </a:xfrm>
          <a:prstGeom prst="roundRect">
            <a:avLst>
              <a:gd name="adj" fmla="val 6058"/>
            </a:avLst>
          </a:prstGeom>
          <a:solidFill>
            <a:srgbClr val="E9E6FA"/>
          </a:solidFill>
          <a:ln w="4763">
            <a:solidFill>
              <a:srgbClr val="BDB8D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93142" y="2255576"/>
            <a:ext cx="2468389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«</a:t>
            </a: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Трубы текут, а вы красите!»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493142" y="2463527"/>
            <a:ext cx="4728716" cy="306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Замена участка трубопровода при аварии — текущий ремонт, если объём не превышает 30%. 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Направляем заявку на осмотр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 При неотложности - выполняем немедленно.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379884" y="3188777"/>
            <a:ext cx="4955232" cy="835313"/>
          </a:xfrm>
          <a:prstGeom prst="roundRect">
            <a:avLst>
              <a:gd name="adj" fmla="val 6058"/>
            </a:avLst>
          </a:prstGeom>
          <a:solidFill>
            <a:srgbClr val="E9E6FA"/>
          </a:solidFill>
          <a:ln w="4763">
            <a:solidFill>
              <a:srgbClr val="BDB8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142" y="3223702"/>
            <a:ext cx="253089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«Я плачу - значит, обязаны!»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493142" y="3428142"/>
            <a:ext cx="4728716" cy="306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Средства по статье «текущий ремонт» — 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предоплата за работы, утверждённые ОСС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 Без решения собрания направление средств на любые работы незаконно.</a:t>
            </a:r>
            <a:endParaRPr lang="en-US" sz="1100" dirty="0"/>
          </a:p>
        </p:txBody>
      </p:sp>
      <p:sp>
        <p:nvSpPr>
          <p:cNvPr id="15" name="Shape 12"/>
          <p:cNvSpPr/>
          <p:nvPr/>
        </p:nvSpPr>
        <p:spPr>
          <a:xfrm>
            <a:off x="379884" y="4073948"/>
            <a:ext cx="4955232" cy="885552"/>
          </a:xfrm>
          <a:prstGeom prst="roundRect">
            <a:avLst>
              <a:gd name="adj" fmla="val 6058"/>
            </a:avLst>
          </a:prstGeom>
          <a:solidFill>
            <a:srgbClr val="E9E6FA"/>
          </a:solidFill>
          <a:ln w="4763">
            <a:solidFill>
              <a:srgbClr val="BDB8DF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493142" y="4073947"/>
            <a:ext cx="3050084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«Пожалуюсь в ГЖИ на бездействие!»</a:t>
            </a:r>
            <a:endParaRPr lang="en-US" sz="1350" dirty="0"/>
          </a:p>
        </p:txBody>
      </p:sp>
      <p:sp>
        <p:nvSpPr>
          <p:cNvPr id="17" name="Text 14"/>
          <p:cNvSpPr/>
          <p:nvPr/>
        </p:nvSpPr>
        <p:spPr>
          <a:xfrm>
            <a:off x="455082" y="4297983"/>
            <a:ext cx="4728716" cy="306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Это право собственника. Но ВС РФ подтвердил: обязанность УК 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 является безусловным основанием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для ремонта без процедуры ОСС. Предложите действовать в рамках закона.</a:t>
            </a:r>
            <a:endParaRPr lang="en-US" sz="11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968FFBC-B56A-4E2C-A994-8217131567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3796388" y="62041"/>
            <a:ext cx="1918612" cy="6462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12330" y="222251"/>
            <a:ext cx="724421" cy="209054"/>
          </a:xfrm>
          <a:prstGeom prst="roundRect">
            <a:avLst>
              <a:gd name="adj" fmla="val 20125"/>
            </a:avLst>
          </a:prstGeom>
          <a:solidFill>
            <a:srgbClr val="D7D2F9"/>
          </a:solidFill>
          <a:ln/>
        </p:spPr>
      </p:sp>
      <p:sp>
        <p:nvSpPr>
          <p:cNvPr id="3" name="Text 1"/>
          <p:cNvSpPr/>
          <p:nvPr/>
        </p:nvSpPr>
        <p:spPr>
          <a:xfrm>
            <a:off x="1349375" y="251594"/>
            <a:ext cx="724421" cy="101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БЛОК 4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171450" y="431304"/>
            <a:ext cx="667695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ТСЖ: свобода действий и полная ответственность</a:t>
            </a:r>
            <a:endParaRPr lang="en-US" sz="2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48" y="2018399"/>
            <a:ext cx="3047059" cy="164858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728468" y="857733"/>
            <a:ext cx="2162324" cy="148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Три типичные ошибки ТСЖ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5713586" y="1135335"/>
            <a:ext cx="2833514" cy="942765"/>
          </a:xfrm>
          <a:prstGeom prst="roundRect">
            <a:avLst>
              <a:gd name="adj" fmla="val 8208"/>
            </a:avLst>
          </a:prstGeom>
          <a:solidFill>
            <a:srgbClr val="FAFAFA">
              <a:alpha val="95000"/>
            </a:srgbClr>
          </a:solidFill>
          <a:ln w="14288">
            <a:solidFill>
              <a:srgbClr val="BDB8DF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5704235" y="1191964"/>
            <a:ext cx="57150" cy="835521"/>
          </a:xfrm>
          <a:prstGeom prst="roundRect">
            <a:avLst>
              <a:gd name="adj" fmla="val 70000"/>
            </a:avLst>
          </a:prstGeom>
          <a:solidFill>
            <a:srgbClr val="5E4CE6"/>
          </a:solidFill>
          <a:ln/>
        </p:spPr>
      </p:sp>
      <p:sp>
        <p:nvSpPr>
          <p:cNvPr id="9" name="Text 6"/>
          <p:cNvSpPr/>
          <p:nvPr/>
        </p:nvSpPr>
        <p:spPr>
          <a:xfrm>
            <a:off x="5865986" y="1194346"/>
            <a:ext cx="2636664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Капремонт за счёт средств текущего ремонта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5843761" y="1640122"/>
            <a:ext cx="2681114" cy="2547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Разные статьи расходов. ГЖИ выявит нарушение при первой же проверке.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5691361" y="2143495"/>
            <a:ext cx="2833514" cy="1034505"/>
          </a:xfrm>
          <a:prstGeom prst="roundRect">
            <a:avLst>
              <a:gd name="adj" fmla="val 7122"/>
            </a:avLst>
          </a:prstGeom>
          <a:solidFill>
            <a:srgbClr val="FAFAFA">
              <a:alpha val="95000"/>
            </a:srgbClr>
          </a:solidFill>
          <a:ln w="14288">
            <a:solidFill>
              <a:srgbClr val="BDB8DF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5678436" y="2170479"/>
            <a:ext cx="57150" cy="962918"/>
          </a:xfrm>
          <a:prstGeom prst="roundRect">
            <a:avLst>
              <a:gd name="adj" fmla="val 70000"/>
            </a:avLst>
          </a:prstGeom>
          <a:solidFill>
            <a:srgbClr val="5E4CE6"/>
          </a:solidFill>
          <a:ln/>
        </p:spPr>
      </p:sp>
      <p:sp>
        <p:nvSpPr>
          <p:cNvPr id="13" name="Text 10"/>
          <p:cNvSpPr/>
          <p:nvPr/>
        </p:nvSpPr>
        <p:spPr>
          <a:xfrm>
            <a:off x="5865986" y="2164536"/>
            <a:ext cx="2655094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Текущий ремонт за счёт спецсчёта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5873130" y="2582575"/>
            <a:ext cx="2622376" cy="3821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Прямое нецелевое использование. Суды почти всегда на стороне контролирующих органов.</a:t>
            </a:r>
            <a:endParaRPr lang="en-US" sz="1100" dirty="0"/>
          </a:p>
        </p:txBody>
      </p:sp>
      <p:sp>
        <p:nvSpPr>
          <p:cNvPr id="15" name="Shape 12"/>
          <p:cNvSpPr/>
          <p:nvPr/>
        </p:nvSpPr>
        <p:spPr>
          <a:xfrm>
            <a:off x="5732562" y="3253536"/>
            <a:ext cx="2776364" cy="988591"/>
          </a:xfrm>
          <a:prstGeom prst="roundRect">
            <a:avLst>
              <a:gd name="adj" fmla="val 7122"/>
            </a:avLst>
          </a:prstGeom>
          <a:solidFill>
            <a:srgbClr val="FAFAFA">
              <a:alpha val="95000"/>
            </a:srgbClr>
          </a:solidFill>
          <a:ln w="14288">
            <a:solidFill>
              <a:srgbClr val="BDB8DF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5680197" y="3250906"/>
            <a:ext cx="57150" cy="962918"/>
          </a:xfrm>
          <a:prstGeom prst="roundRect">
            <a:avLst>
              <a:gd name="adj" fmla="val 70000"/>
            </a:avLst>
          </a:prstGeom>
          <a:solidFill>
            <a:srgbClr val="5E4CE6"/>
          </a:solidFill>
          <a:ln/>
        </p:spPr>
      </p:sp>
      <p:sp>
        <p:nvSpPr>
          <p:cNvPr id="17" name="Text 14"/>
          <p:cNvSpPr/>
          <p:nvPr/>
        </p:nvSpPr>
        <p:spPr>
          <a:xfrm>
            <a:off x="5831607" y="3258246"/>
            <a:ext cx="2677319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Полномочия совета дома не оформлены</a:t>
            </a:r>
            <a:endParaRPr lang="en-US" sz="1350" dirty="0"/>
          </a:p>
        </p:txBody>
      </p:sp>
      <p:sp>
        <p:nvSpPr>
          <p:cNvPr id="18" name="Text 15"/>
          <p:cNvSpPr/>
          <p:nvPr/>
        </p:nvSpPr>
        <p:spPr>
          <a:xfrm>
            <a:off x="5843761" y="3658614"/>
            <a:ext cx="2629520" cy="3821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Председатель подписывает акты, а в уставе — ни слова о его полномочиях. Суд признаёт акты недействительными.</a:t>
            </a:r>
            <a:endParaRPr lang="en-US" sz="1100" dirty="0"/>
          </a:p>
        </p:txBody>
      </p:sp>
      <p:sp>
        <p:nvSpPr>
          <p:cNvPr id="19" name="Shape 16"/>
          <p:cNvSpPr/>
          <p:nvPr/>
        </p:nvSpPr>
        <p:spPr>
          <a:xfrm>
            <a:off x="5333913" y="4376030"/>
            <a:ext cx="3573661" cy="702618"/>
          </a:xfrm>
          <a:prstGeom prst="roundRect">
            <a:avLst>
              <a:gd name="adj" fmla="val 5694"/>
            </a:avLst>
          </a:prstGeom>
          <a:solidFill>
            <a:srgbClr val="B6D6FC"/>
          </a:solidFill>
          <a:ln/>
        </p:spPr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836" y="4227612"/>
            <a:ext cx="119062" cy="95250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5420419" y="4456765"/>
            <a:ext cx="3400648" cy="5095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При смене УК ТСЖ вправе взыскать неосвоенные средства текущего ремонта — ВС РФ подтвердил это в обзоре практики за январь 2025 года.</a:t>
            </a:r>
            <a:endParaRPr lang="en-US" sz="1100" dirty="0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7AC13AA-CA84-45D6-95F6-EC5E63E58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972355"/>
            <a:ext cx="4986539" cy="362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D7F3C54-7073-4BF3-AB9A-A827A349F2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000" b="18975"/>
          <a:stretch/>
        </p:blipFill>
        <p:spPr>
          <a:xfrm>
            <a:off x="6895356" y="153355"/>
            <a:ext cx="2186225" cy="73644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</TotalTime>
  <Words>2977</Words>
  <Application>Microsoft Office PowerPoint</Application>
  <PresentationFormat>Экран (16:9)</PresentationFormat>
  <Paragraphs>318</Paragraphs>
  <Slides>28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Calibri Light</vt:lpstr>
      <vt:lpstr>Outfit Light</vt:lpstr>
      <vt:lpstr>Arimo</vt:lpstr>
      <vt:lpstr>Calibri</vt:lpstr>
      <vt:lpstr>Outfit Extra Bold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Владимир</dc:creator>
  <cp:lastModifiedBy>TIS</cp:lastModifiedBy>
  <cp:revision>20</cp:revision>
  <dcterms:created xsi:type="dcterms:W3CDTF">2026-05-18T11:37:01Z</dcterms:created>
  <dcterms:modified xsi:type="dcterms:W3CDTF">2026-05-20T03:21:45Z</dcterms:modified>
</cp:coreProperties>
</file>